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53" r:id="rId1"/>
    <p:sldMasterId id="2147483666" r:id="rId2"/>
  </p:sldMasterIdLst>
  <p:notesMasterIdLst>
    <p:notesMasterId r:id="rId91"/>
  </p:notesMasterIdLst>
  <p:handoutMasterIdLst>
    <p:handoutMasterId r:id="rId92"/>
  </p:handoutMasterIdLst>
  <p:sldIdLst>
    <p:sldId id="3228" r:id="rId3"/>
    <p:sldId id="3419" r:id="rId4"/>
    <p:sldId id="3318" r:id="rId5"/>
    <p:sldId id="3319" r:id="rId6"/>
    <p:sldId id="3320" r:id="rId7"/>
    <p:sldId id="3321" r:id="rId8"/>
    <p:sldId id="3322" r:id="rId9"/>
    <p:sldId id="3325" r:id="rId10"/>
    <p:sldId id="3418" r:id="rId11"/>
    <p:sldId id="3324" r:id="rId12"/>
    <p:sldId id="3327" r:id="rId13"/>
    <p:sldId id="3326" r:id="rId14"/>
    <p:sldId id="3417" r:id="rId15"/>
    <p:sldId id="3329" r:id="rId16"/>
    <p:sldId id="3330" r:id="rId17"/>
    <p:sldId id="3331" r:id="rId18"/>
    <p:sldId id="3332" r:id="rId19"/>
    <p:sldId id="3334" r:id="rId20"/>
    <p:sldId id="3335" r:id="rId21"/>
    <p:sldId id="3350" r:id="rId22"/>
    <p:sldId id="3351" r:id="rId23"/>
    <p:sldId id="3352" r:id="rId24"/>
    <p:sldId id="3353" r:id="rId25"/>
    <p:sldId id="3355" r:id="rId26"/>
    <p:sldId id="3336" r:id="rId27"/>
    <p:sldId id="3333" r:id="rId28"/>
    <p:sldId id="3337" r:id="rId29"/>
    <p:sldId id="3347" r:id="rId30"/>
    <p:sldId id="3344" r:id="rId31"/>
    <p:sldId id="3346" r:id="rId32"/>
    <p:sldId id="3348" r:id="rId33"/>
    <p:sldId id="3339" r:id="rId34"/>
    <p:sldId id="3349" r:id="rId35"/>
    <p:sldId id="3373" r:id="rId36"/>
    <p:sldId id="3416" r:id="rId37"/>
    <p:sldId id="3357" r:id="rId38"/>
    <p:sldId id="3359" r:id="rId39"/>
    <p:sldId id="3360" r:id="rId40"/>
    <p:sldId id="3358" r:id="rId41"/>
    <p:sldId id="3361" r:id="rId42"/>
    <p:sldId id="3362" r:id="rId43"/>
    <p:sldId id="3363" r:id="rId44"/>
    <p:sldId id="3364" r:id="rId45"/>
    <p:sldId id="3365" r:id="rId46"/>
    <p:sldId id="3374" r:id="rId47"/>
    <p:sldId id="3376" r:id="rId48"/>
    <p:sldId id="3415" r:id="rId49"/>
    <p:sldId id="3367" r:id="rId50"/>
    <p:sldId id="3368" r:id="rId51"/>
    <p:sldId id="3369" r:id="rId52"/>
    <p:sldId id="3370" r:id="rId53"/>
    <p:sldId id="3371" r:id="rId54"/>
    <p:sldId id="3372" r:id="rId55"/>
    <p:sldId id="3414" r:id="rId56"/>
    <p:sldId id="3377" r:id="rId57"/>
    <p:sldId id="3378" r:id="rId58"/>
    <p:sldId id="3380" r:id="rId59"/>
    <p:sldId id="3381" r:id="rId60"/>
    <p:sldId id="3382" r:id="rId61"/>
    <p:sldId id="3379" r:id="rId62"/>
    <p:sldId id="3386" r:id="rId63"/>
    <p:sldId id="3387" r:id="rId64"/>
    <p:sldId id="3384" r:id="rId65"/>
    <p:sldId id="3413" r:id="rId66"/>
    <p:sldId id="3389" r:id="rId67"/>
    <p:sldId id="3390" r:id="rId68"/>
    <p:sldId id="3391" r:id="rId69"/>
    <p:sldId id="3392" r:id="rId70"/>
    <p:sldId id="3393" r:id="rId71"/>
    <p:sldId id="3395" r:id="rId72"/>
    <p:sldId id="3394" r:id="rId73"/>
    <p:sldId id="3396" r:id="rId74"/>
    <p:sldId id="3397" r:id="rId75"/>
    <p:sldId id="3399" r:id="rId76"/>
    <p:sldId id="3404" r:id="rId77"/>
    <p:sldId id="3401" r:id="rId78"/>
    <p:sldId id="3402" r:id="rId79"/>
    <p:sldId id="3403" r:id="rId80"/>
    <p:sldId id="3400" r:id="rId81"/>
    <p:sldId id="3398" r:id="rId82"/>
    <p:sldId id="3405" r:id="rId83"/>
    <p:sldId id="3406" r:id="rId84"/>
    <p:sldId id="3407" r:id="rId85"/>
    <p:sldId id="3409" r:id="rId86"/>
    <p:sldId id="3408" r:id="rId87"/>
    <p:sldId id="3410" r:id="rId88"/>
    <p:sldId id="3411" r:id="rId89"/>
    <p:sldId id="3412"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84E94D1-6253-41BE-BAF6-532D0D57172A}">
          <p14:sldIdLst>
            <p14:sldId id="3228"/>
            <p14:sldId id="3419"/>
            <p14:sldId id="3318"/>
            <p14:sldId id="3319"/>
            <p14:sldId id="3320"/>
            <p14:sldId id="3321"/>
            <p14:sldId id="3322"/>
            <p14:sldId id="3325"/>
            <p14:sldId id="3418"/>
            <p14:sldId id="3324"/>
            <p14:sldId id="3327"/>
            <p14:sldId id="3326"/>
            <p14:sldId id="3417"/>
            <p14:sldId id="3329"/>
            <p14:sldId id="3330"/>
            <p14:sldId id="3331"/>
            <p14:sldId id="3332"/>
            <p14:sldId id="3334"/>
            <p14:sldId id="3335"/>
            <p14:sldId id="3350"/>
            <p14:sldId id="3351"/>
            <p14:sldId id="3352"/>
            <p14:sldId id="3353"/>
            <p14:sldId id="3355"/>
            <p14:sldId id="3336"/>
            <p14:sldId id="3333"/>
            <p14:sldId id="3337"/>
            <p14:sldId id="3347"/>
            <p14:sldId id="3344"/>
            <p14:sldId id="3346"/>
            <p14:sldId id="3348"/>
            <p14:sldId id="3339"/>
            <p14:sldId id="3349"/>
            <p14:sldId id="3373"/>
            <p14:sldId id="3416"/>
            <p14:sldId id="3357"/>
            <p14:sldId id="3359"/>
            <p14:sldId id="3360"/>
            <p14:sldId id="3358"/>
            <p14:sldId id="3361"/>
            <p14:sldId id="3362"/>
            <p14:sldId id="3363"/>
            <p14:sldId id="3364"/>
            <p14:sldId id="3365"/>
            <p14:sldId id="3374"/>
            <p14:sldId id="3376"/>
            <p14:sldId id="3415"/>
            <p14:sldId id="3367"/>
            <p14:sldId id="3368"/>
            <p14:sldId id="3369"/>
            <p14:sldId id="3370"/>
            <p14:sldId id="3371"/>
            <p14:sldId id="3372"/>
            <p14:sldId id="3414"/>
            <p14:sldId id="3377"/>
            <p14:sldId id="3378"/>
            <p14:sldId id="3380"/>
            <p14:sldId id="3381"/>
            <p14:sldId id="3382"/>
            <p14:sldId id="3379"/>
            <p14:sldId id="3386"/>
            <p14:sldId id="3387"/>
            <p14:sldId id="3384"/>
            <p14:sldId id="3413"/>
            <p14:sldId id="3389"/>
            <p14:sldId id="3390"/>
            <p14:sldId id="3391"/>
            <p14:sldId id="3392"/>
            <p14:sldId id="3393"/>
            <p14:sldId id="3395"/>
            <p14:sldId id="3394"/>
            <p14:sldId id="3396"/>
            <p14:sldId id="3397"/>
            <p14:sldId id="3399"/>
            <p14:sldId id="3404"/>
            <p14:sldId id="3401"/>
            <p14:sldId id="3402"/>
            <p14:sldId id="3403"/>
            <p14:sldId id="3400"/>
            <p14:sldId id="3398"/>
            <p14:sldId id="3405"/>
            <p14:sldId id="3406"/>
            <p14:sldId id="3407"/>
            <p14:sldId id="3409"/>
            <p14:sldId id="3408"/>
            <p14:sldId id="3410"/>
            <p14:sldId id="3411"/>
            <p14:sldId id="341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1A78C3"/>
    <a:srgbClr val="1C6299"/>
    <a:srgbClr val="1879C6"/>
    <a:srgbClr val="1979C5"/>
    <a:srgbClr val="FFFFFF"/>
    <a:srgbClr val="9CB833"/>
    <a:srgbClr val="1487B1"/>
    <a:srgbClr val="44BE9B"/>
    <a:srgbClr val="1A78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84923" autoAdjust="0"/>
  </p:normalViewPr>
  <p:slideViewPr>
    <p:cSldViewPr snapToGrid="0" showGuides="1">
      <p:cViewPr varScale="1">
        <p:scale>
          <a:sx n="96" d="100"/>
          <a:sy n="96" d="100"/>
        </p:scale>
        <p:origin x="300"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D0247B9-919D-4896-BD39-43A96DE5D9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CB5E3AC-462F-48C0-8A12-706F04D270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3F7363-29D3-46D0-A42A-988E65C0C523}" type="datetimeFigureOut">
              <a:rPr lang="zh-CN" altLang="en-US" smtClean="0"/>
              <a:t>2021/9/28</a:t>
            </a:fld>
            <a:endParaRPr lang="zh-CN" altLang="en-US"/>
          </a:p>
        </p:txBody>
      </p:sp>
      <p:sp>
        <p:nvSpPr>
          <p:cNvPr id="4" name="页脚占位符 3">
            <a:extLst>
              <a:ext uri="{FF2B5EF4-FFF2-40B4-BE49-F238E27FC236}">
                <a16:creationId xmlns:a16="http://schemas.microsoft.com/office/drawing/2014/main" id="{D5933C8A-D4BF-493B-924D-601CBCE9CD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3CEACFF-7FE5-4304-99F2-8A6E307DB8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118786-C9AB-41F7-AD63-4AC3EFC8217A}" type="slidenum">
              <a:rPr lang="zh-CN" altLang="en-US" smtClean="0"/>
              <a:t>‹#›</a:t>
            </a:fld>
            <a:endParaRPr lang="zh-CN" altLang="en-US"/>
          </a:p>
        </p:txBody>
      </p:sp>
    </p:spTree>
    <p:extLst>
      <p:ext uri="{BB962C8B-B14F-4D97-AF65-F5344CB8AC3E}">
        <p14:creationId xmlns:p14="http://schemas.microsoft.com/office/powerpoint/2010/main" val="3267445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t>2021/9/28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zh.wikipedia.org/wiki/%E7%B4%85" TargetMode="External"/><Relationship Id="rId7" Type="http://schemas.openxmlformats.org/officeDocument/2006/relationships/hyperlink" Target="https://zh.wikipedia.org/wiki/%E9%80%8F%E6%98%8E"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zh.wikipedia.org/wiki/%E5%8F%83%E6%95%B8_(%E7%A8%8B%E5%BC%8F%E8%A8%AD%E8%A8%88)" TargetMode="External"/><Relationship Id="rId5" Type="http://schemas.openxmlformats.org/officeDocument/2006/relationships/hyperlink" Target="https://zh.wikipedia.org/wiki/%E8%97%8D" TargetMode="External"/><Relationship Id="rId4" Type="http://schemas.openxmlformats.org/officeDocument/2006/relationships/hyperlink" Target="https://zh.wikipedia.org/wiki/%E7%B6%A0"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11</a:t>
            </a:fld>
            <a:endParaRPr lang="zh-CN" altLang="en-US"/>
          </a:p>
        </p:txBody>
      </p:sp>
    </p:spTree>
    <p:extLst>
      <p:ext uri="{BB962C8B-B14F-4D97-AF65-F5344CB8AC3E}">
        <p14:creationId xmlns:p14="http://schemas.microsoft.com/office/powerpoint/2010/main" val="1528200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https://developer.mozilla.org/zh-CN/docs/Web/CSS/:not</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28</a:t>
            </a:fld>
            <a:endParaRPr lang="zh-CN" altLang="en-US"/>
          </a:p>
        </p:txBody>
      </p:sp>
    </p:spTree>
    <p:extLst>
      <p:ext uri="{BB962C8B-B14F-4D97-AF65-F5344CB8AC3E}">
        <p14:creationId xmlns:p14="http://schemas.microsoft.com/office/powerpoint/2010/main" val="1377682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https://developer.mozilla.org/zh-CN/docs/Web/CSS/:target</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29</a:t>
            </a:fld>
            <a:endParaRPr lang="zh-CN" altLang="en-US"/>
          </a:p>
        </p:txBody>
      </p:sp>
    </p:spTree>
    <p:extLst>
      <p:ext uri="{BB962C8B-B14F-4D97-AF65-F5344CB8AC3E}">
        <p14:creationId xmlns:p14="http://schemas.microsoft.com/office/powerpoint/2010/main" val="169247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https://developer.mozilla.org/zh-CN/docs/Web/CSS/:target</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30</a:t>
            </a:fld>
            <a:endParaRPr lang="zh-CN" altLang="en-US"/>
          </a:p>
        </p:txBody>
      </p:sp>
    </p:spTree>
    <p:extLst>
      <p:ext uri="{BB962C8B-B14F-4D97-AF65-F5344CB8AC3E}">
        <p14:creationId xmlns:p14="http://schemas.microsoft.com/office/powerpoint/2010/main" val="916449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32</a:t>
            </a:fld>
            <a:endParaRPr lang="zh-CN" altLang="en-US"/>
          </a:p>
        </p:txBody>
      </p:sp>
    </p:spTree>
    <p:extLst>
      <p:ext uri="{BB962C8B-B14F-4D97-AF65-F5344CB8AC3E}">
        <p14:creationId xmlns:p14="http://schemas.microsoft.com/office/powerpoint/2010/main" val="2529790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https://developer.mozilla.org/zh-CN/docs/Learn/CSS/Building_blocks/The_box_model</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35</a:t>
            </a:fld>
            <a:endParaRPr lang="zh-CN" altLang="en-US"/>
          </a:p>
        </p:txBody>
      </p:sp>
    </p:spTree>
    <p:extLst>
      <p:ext uri="{BB962C8B-B14F-4D97-AF65-F5344CB8AC3E}">
        <p14:creationId xmlns:p14="http://schemas.microsoft.com/office/powerpoint/2010/main" val="1864270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000" b="1" kern="1200" dirty="0">
              <a:solidFill>
                <a:srgbClr val="1A78C3"/>
              </a:solidFill>
              <a:latin typeface="+mn-lt"/>
              <a:ea typeface="+mn-ea"/>
              <a:cs typeface="+mn-cs"/>
            </a:endParaRPr>
          </a:p>
        </p:txBody>
      </p:sp>
      <p:sp>
        <p:nvSpPr>
          <p:cNvPr id="4" name="灯片编号占位符 3"/>
          <p:cNvSpPr>
            <a:spLocks noGrp="1"/>
          </p:cNvSpPr>
          <p:nvPr>
            <p:ph type="sldNum" sz="quarter" idx="5"/>
          </p:nvPr>
        </p:nvSpPr>
        <p:spPr/>
        <p:txBody>
          <a:bodyPr/>
          <a:lstStyle/>
          <a:p>
            <a:fld id="{BB933A62-8780-4CAA-8D19-25292B7F5684}" type="slidenum">
              <a:rPr lang="zh-CN" altLang="en-US" smtClean="0"/>
              <a:t>36</a:t>
            </a:fld>
            <a:endParaRPr lang="zh-CN" altLang="en-US"/>
          </a:p>
        </p:txBody>
      </p:sp>
    </p:spTree>
    <p:extLst>
      <p:ext uri="{BB962C8B-B14F-4D97-AF65-F5344CB8AC3E}">
        <p14:creationId xmlns:p14="http://schemas.microsoft.com/office/powerpoint/2010/main" val="761349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000" b="1" kern="1200" dirty="0">
              <a:solidFill>
                <a:srgbClr val="1A78C3"/>
              </a:solidFill>
              <a:latin typeface="+mn-lt"/>
              <a:ea typeface="+mn-ea"/>
              <a:cs typeface="+mn-cs"/>
            </a:endParaRPr>
          </a:p>
        </p:txBody>
      </p:sp>
      <p:sp>
        <p:nvSpPr>
          <p:cNvPr id="4" name="灯片编号占位符 3"/>
          <p:cNvSpPr>
            <a:spLocks noGrp="1"/>
          </p:cNvSpPr>
          <p:nvPr>
            <p:ph type="sldNum" sz="quarter" idx="5"/>
          </p:nvPr>
        </p:nvSpPr>
        <p:spPr/>
        <p:txBody>
          <a:bodyPr/>
          <a:lstStyle/>
          <a:p>
            <a:fld id="{BB933A62-8780-4CAA-8D19-25292B7F5684}" type="slidenum">
              <a:rPr lang="zh-CN" altLang="en-US" smtClean="0"/>
              <a:t>37</a:t>
            </a:fld>
            <a:endParaRPr lang="zh-CN" altLang="en-US"/>
          </a:p>
        </p:txBody>
      </p:sp>
    </p:spTree>
    <p:extLst>
      <p:ext uri="{BB962C8B-B14F-4D97-AF65-F5344CB8AC3E}">
        <p14:creationId xmlns:p14="http://schemas.microsoft.com/office/powerpoint/2010/main" val="3679573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https://developer.mozilla.org/zh-CN/docs/Learn/CSS/Building_blocks/The_box_model</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38</a:t>
            </a:fld>
            <a:endParaRPr lang="zh-CN" altLang="en-US"/>
          </a:p>
        </p:txBody>
      </p:sp>
    </p:spTree>
    <p:extLst>
      <p:ext uri="{BB962C8B-B14F-4D97-AF65-F5344CB8AC3E}">
        <p14:creationId xmlns:p14="http://schemas.microsoft.com/office/powerpoint/2010/main" val="1502306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https://developer.mozilla.org/zh-CN/docs/Learn/CSS/Building_blocks/The_box_model</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39</a:t>
            </a:fld>
            <a:endParaRPr lang="zh-CN" altLang="en-US"/>
          </a:p>
        </p:txBody>
      </p:sp>
    </p:spTree>
    <p:extLst>
      <p:ext uri="{BB962C8B-B14F-4D97-AF65-F5344CB8AC3E}">
        <p14:creationId xmlns:p14="http://schemas.microsoft.com/office/powerpoint/2010/main" val="1723717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https://developer.mozilla.org/zh-CN/docs/Learn/CSS/Building_blocks/The_box_model</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40</a:t>
            </a:fld>
            <a:endParaRPr lang="zh-CN" altLang="en-US"/>
          </a:p>
        </p:txBody>
      </p:sp>
    </p:spTree>
    <p:extLst>
      <p:ext uri="{BB962C8B-B14F-4D97-AF65-F5344CB8AC3E}">
        <p14:creationId xmlns:p14="http://schemas.microsoft.com/office/powerpoint/2010/main" val="2365389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13</a:t>
            </a:fld>
            <a:endParaRPr lang="zh-CN" altLang="en-US"/>
          </a:p>
        </p:txBody>
      </p:sp>
    </p:spTree>
    <p:extLst>
      <p:ext uri="{BB962C8B-B14F-4D97-AF65-F5344CB8AC3E}">
        <p14:creationId xmlns:p14="http://schemas.microsoft.com/office/powerpoint/2010/main" val="3525863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https://developer.mozilla.org/zh-CN/docs/Learn/CSS/Building_blocks/The_box_model</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41</a:t>
            </a:fld>
            <a:endParaRPr lang="zh-CN" altLang="en-US"/>
          </a:p>
        </p:txBody>
      </p:sp>
    </p:spTree>
    <p:extLst>
      <p:ext uri="{BB962C8B-B14F-4D97-AF65-F5344CB8AC3E}">
        <p14:creationId xmlns:p14="http://schemas.microsoft.com/office/powerpoint/2010/main" val="3822257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https://developer.mozilla.org/zh-CN/docs/Learn/CSS/Building_blocks/The_box_model</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42</a:t>
            </a:fld>
            <a:endParaRPr lang="zh-CN" altLang="en-US"/>
          </a:p>
        </p:txBody>
      </p:sp>
    </p:spTree>
    <p:extLst>
      <p:ext uri="{BB962C8B-B14F-4D97-AF65-F5344CB8AC3E}">
        <p14:creationId xmlns:p14="http://schemas.microsoft.com/office/powerpoint/2010/main" val="293974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https://developer.mozilla.org/zh-CN/docs/Learn/CSS/Building_blocks/The_box_model</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43</a:t>
            </a:fld>
            <a:endParaRPr lang="zh-CN" altLang="en-US"/>
          </a:p>
        </p:txBody>
      </p:sp>
    </p:spTree>
    <p:extLst>
      <p:ext uri="{BB962C8B-B14F-4D97-AF65-F5344CB8AC3E}">
        <p14:creationId xmlns:p14="http://schemas.microsoft.com/office/powerpoint/2010/main" val="2485416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https://developer.mozilla.org/zh-CN/docs/Learn/CSS/Building_blocks/Overflowing_content</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44</a:t>
            </a:fld>
            <a:endParaRPr lang="zh-CN" altLang="en-US"/>
          </a:p>
        </p:txBody>
      </p:sp>
    </p:spTree>
    <p:extLst>
      <p:ext uri="{BB962C8B-B14F-4D97-AF65-F5344CB8AC3E}">
        <p14:creationId xmlns:p14="http://schemas.microsoft.com/office/powerpoint/2010/main" val="1406648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https://developer.mozilla.org/zh-CN/docs/Learn/CSS/Building_blocks/Overflowing_content</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45</a:t>
            </a:fld>
            <a:endParaRPr lang="zh-CN" altLang="en-US"/>
          </a:p>
        </p:txBody>
      </p:sp>
    </p:spTree>
    <p:extLst>
      <p:ext uri="{BB962C8B-B14F-4D97-AF65-F5344CB8AC3E}">
        <p14:creationId xmlns:p14="http://schemas.microsoft.com/office/powerpoint/2010/main" val="3486160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https://developer.mozilla.org/zh-CN/docs/Learn/CSS/Building_blocks/Backgrounds_and_borders#%E8%83%8C%E6%99%AF%E9%A2%9C%E8%89%B2</a:t>
            </a:r>
          </a:p>
          <a:p>
            <a:endParaRPr lang="en-US" altLang="zh-CN" dirty="0"/>
          </a:p>
          <a:p>
            <a:r>
              <a:rPr lang="en-US" altLang="zh-CN" b="1" i="0" dirty="0">
                <a:solidFill>
                  <a:srgbClr val="202122"/>
                </a:solidFill>
                <a:effectLst/>
                <a:latin typeface="Arial" panose="020B0604020202020204" pitchFamily="34" charset="0"/>
              </a:rPr>
              <a:t>RGBA</a:t>
            </a:r>
            <a:r>
              <a:rPr lang="zh-CN" altLang="en-US" b="0" i="0" dirty="0">
                <a:solidFill>
                  <a:srgbClr val="202122"/>
                </a:solidFill>
                <a:effectLst/>
                <a:latin typeface="Arial" panose="020B0604020202020204" pitchFamily="34" charset="0"/>
              </a:rPr>
              <a:t>代表</a:t>
            </a:r>
            <a:r>
              <a:rPr lang="zh-CN" altLang="en-US" b="0" i="0" u="none" strike="noStrike" dirty="0">
                <a:solidFill>
                  <a:srgbClr val="0645AD"/>
                </a:solidFill>
                <a:effectLst/>
                <a:latin typeface="Arial" panose="020B0604020202020204" pitchFamily="34" charset="0"/>
                <a:hlinkClick r:id="rId3"/>
              </a:rPr>
              <a:t>红</a:t>
            </a:r>
            <a:r>
              <a:rPr lang="zh-CN" altLang="en-US" b="0" i="0" dirty="0">
                <a:solidFill>
                  <a:srgbClr val="202122"/>
                </a:solidFill>
                <a:effectLst/>
                <a:latin typeface="Arial" panose="020B0604020202020204" pitchFamily="34" charset="0"/>
              </a:rPr>
              <a:t>（</a:t>
            </a:r>
            <a:r>
              <a:rPr lang="en-US" altLang="zh-CN" b="1" i="0" dirty="0">
                <a:solidFill>
                  <a:srgbClr val="202122"/>
                </a:solidFill>
                <a:effectLst/>
                <a:latin typeface="Arial" panose="020B0604020202020204" pitchFamily="34" charset="0"/>
              </a:rPr>
              <a:t>R</a:t>
            </a:r>
            <a:r>
              <a:rPr lang="en-US" altLang="zh-CN" b="0" i="0" dirty="0">
                <a:solidFill>
                  <a:srgbClr val="202122"/>
                </a:solidFill>
                <a:effectLst/>
                <a:latin typeface="Arial" panose="020B0604020202020204" pitchFamily="34" charset="0"/>
              </a:rPr>
              <a:t>ed</a:t>
            </a:r>
            <a:r>
              <a:rPr lang="zh-CN" altLang="en-US" b="0" i="0" dirty="0">
                <a:solidFill>
                  <a:srgbClr val="202122"/>
                </a:solidFill>
                <a:effectLst/>
                <a:latin typeface="Arial" panose="020B0604020202020204" pitchFamily="34" charset="0"/>
              </a:rPr>
              <a:t>）、</a:t>
            </a:r>
            <a:r>
              <a:rPr lang="zh-CN" altLang="en-US" b="0" i="0" u="none" strike="noStrike" dirty="0">
                <a:solidFill>
                  <a:srgbClr val="0645AD"/>
                </a:solidFill>
                <a:effectLst/>
                <a:latin typeface="Arial" panose="020B0604020202020204" pitchFamily="34" charset="0"/>
                <a:hlinkClick r:id="rId4" tooltip="绿"/>
              </a:rPr>
              <a:t>绿</a:t>
            </a:r>
            <a:r>
              <a:rPr lang="zh-CN" altLang="en-US" b="0" i="0" dirty="0">
                <a:solidFill>
                  <a:srgbClr val="202122"/>
                </a:solidFill>
                <a:effectLst/>
                <a:latin typeface="Arial" panose="020B0604020202020204" pitchFamily="34" charset="0"/>
              </a:rPr>
              <a:t>（</a:t>
            </a:r>
            <a:r>
              <a:rPr lang="en-US" altLang="zh-CN" b="1" i="0" dirty="0">
                <a:solidFill>
                  <a:srgbClr val="202122"/>
                </a:solidFill>
                <a:effectLst/>
                <a:latin typeface="Arial" panose="020B0604020202020204" pitchFamily="34" charset="0"/>
              </a:rPr>
              <a:t>G</a:t>
            </a:r>
            <a:r>
              <a:rPr lang="en-US" altLang="zh-CN" b="0" i="0" dirty="0">
                <a:solidFill>
                  <a:srgbClr val="202122"/>
                </a:solidFill>
                <a:effectLst/>
                <a:latin typeface="Arial" panose="020B0604020202020204" pitchFamily="34" charset="0"/>
              </a:rPr>
              <a:t>reen</a:t>
            </a:r>
            <a:r>
              <a:rPr lang="zh-CN" altLang="en-US" b="0" i="0" dirty="0">
                <a:solidFill>
                  <a:srgbClr val="202122"/>
                </a:solidFill>
                <a:effectLst/>
                <a:latin typeface="Arial" panose="020B0604020202020204" pitchFamily="34" charset="0"/>
              </a:rPr>
              <a:t>）、</a:t>
            </a:r>
            <a:r>
              <a:rPr lang="zh-CN" altLang="en-US" b="0" i="0" u="none" strike="noStrike" dirty="0">
                <a:solidFill>
                  <a:srgbClr val="0645AD"/>
                </a:solidFill>
                <a:effectLst/>
                <a:latin typeface="Arial" panose="020B0604020202020204" pitchFamily="34" charset="0"/>
                <a:hlinkClick r:id="rId5" tooltip="蓝"/>
              </a:rPr>
              <a:t>蓝</a:t>
            </a:r>
            <a:r>
              <a:rPr lang="zh-CN" altLang="en-US" b="0" i="0" dirty="0">
                <a:solidFill>
                  <a:srgbClr val="202122"/>
                </a:solidFill>
                <a:effectLst/>
                <a:latin typeface="Arial" panose="020B0604020202020204" pitchFamily="34" charset="0"/>
              </a:rPr>
              <a:t>（</a:t>
            </a:r>
            <a:r>
              <a:rPr lang="en-US" altLang="zh-CN" b="1" i="0" dirty="0">
                <a:solidFill>
                  <a:srgbClr val="202122"/>
                </a:solidFill>
                <a:effectLst/>
                <a:latin typeface="Arial" panose="020B0604020202020204" pitchFamily="34" charset="0"/>
              </a:rPr>
              <a:t>B</a:t>
            </a:r>
            <a:r>
              <a:rPr lang="en-US" altLang="zh-CN" b="0" i="0" dirty="0">
                <a:solidFill>
                  <a:srgbClr val="202122"/>
                </a:solidFill>
                <a:effectLst/>
                <a:latin typeface="Arial" panose="020B0604020202020204" pitchFamily="34" charset="0"/>
              </a:rPr>
              <a:t>lue</a:t>
            </a:r>
            <a:r>
              <a:rPr lang="zh-CN" altLang="en-US" b="0" i="0" dirty="0">
                <a:solidFill>
                  <a:srgbClr val="202122"/>
                </a:solidFill>
                <a:effectLst/>
                <a:latin typeface="Arial" panose="020B0604020202020204" pitchFamily="34" charset="0"/>
              </a:rPr>
              <a:t>）和</a:t>
            </a:r>
            <a:r>
              <a:rPr lang="en-US" altLang="zh-CN" b="0" i="0" dirty="0">
                <a:solidFill>
                  <a:srgbClr val="202122"/>
                </a:solidFill>
                <a:effectLst/>
                <a:latin typeface="Arial" panose="020B0604020202020204" pitchFamily="34" charset="0"/>
              </a:rPr>
              <a:t>Alpha</a:t>
            </a:r>
            <a:r>
              <a:rPr lang="zh-CN" altLang="en-US" b="0" i="0" dirty="0">
                <a:solidFill>
                  <a:srgbClr val="202122"/>
                </a:solidFill>
                <a:effectLst/>
                <a:latin typeface="Arial" panose="020B0604020202020204" pitchFamily="34" charset="0"/>
              </a:rPr>
              <a:t>通道（</a:t>
            </a:r>
            <a:r>
              <a:rPr lang="en-US" altLang="zh-CN" b="1" i="0" dirty="0">
                <a:solidFill>
                  <a:srgbClr val="202122"/>
                </a:solidFill>
                <a:effectLst/>
                <a:latin typeface="Arial" panose="020B0604020202020204" pitchFamily="34" charset="0"/>
              </a:rPr>
              <a:t>A</a:t>
            </a:r>
            <a:r>
              <a:rPr lang="en-US" altLang="zh-CN" b="0" i="0" dirty="0">
                <a:solidFill>
                  <a:srgbClr val="202122"/>
                </a:solidFill>
                <a:effectLst/>
                <a:latin typeface="Arial" panose="020B0604020202020204" pitchFamily="34" charset="0"/>
              </a:rPr>
              <a:t>lpha</a:t>
            </a:r>
            <a:r>
              <a:rPr lang="zh-CN" altLang="en-US" b="0" i="0" dirty="0">
                <a:solidFill>
                  <a:srgbClr val="202122"/>
                </a:solidFill>
                <a:effectLst/>
                <a:latin typeface="Arial" panose="020B0604020202020204" pitchFamily="34" charset="0"/>
              </a:rPr>
              <a:t>）</a:t>
            </a:r>
            <a:endParaRPr lang="en-US" altLang="zh-CN" b="0" i="0" dirty="0">
              <a:solidFill>
                <a:srgbClr val="202122"/>
              </a:solidFill>
              <a:effectLst/>
              <a:latin typeface="Arial" panose="020B0604020202020204" pitchFamily="34" charset="0"/>
            </a:endParaRPr>
          </a:p>
          <a:p>
            <a:r>
              <a:rPr lang="en-US" altLang="zh-CN" b="0" i="0" dirty="0">
                <a:solidFill>
                  <a:srgbClr val="202122"/>
                </a:solidFill>
                <a:effectLst/>
                <a:latin typeface="Arial" panose="020B0604020202020204" pitchFamily="34" charset="0"/>
              </a:rPr>
              <a:t>Alpha</a:t>
            </a:r>
            <a:r>
              <a:rPr lang="zh-CN" altLang="en-US" b="0" i="0" dirty="0">
                <a:solidFill>
                  <a:srgbClr val="202122"/>
                </a:solidFill>
                <a:effectLst/>
                <a:latin typeface="Arial" panose="020B0604020202020204" pitchFamily="34" charset="0"/>
              </a:rPr>
              <a:t>通道为图像的不透明度</a:t>
            </a:r>
            <a:r>
              <a:rPr lang="zh-CN" altLang="en-US" b="0" i="0" u="none" strike="noStrike" dirty="0">
                <a:solidFill>
                  <a:srgbClr val="0645AD"/>
                </a:solidFill>
                <a:effectLst/>
                <a:latin typeface="Arial" panose="020B0604020202020204" pitchFamily="34" charset="0"/>
                <a:hlinkClick r:id="rId6" tooltip="参数 (程式设计)"/>
              </a:rPr>
              <a:t>参数</a:t>
            </a:r>
            <a:r>
              <a:rPr lang="en-US" altLang="zh-CN" b="0" i="0" u="none" strike="noStrike" dirty="0">
                <a:solidFill>
                  <a:srgbClr val="0645AD"/>
                </a:solidFill>
                <a:effectLst/>
                <a:latin typeface="Arial" panose="020B0604020202020204" pitchFamily="34" charset="0"/>
              </a:rPr>
              <a:t>,</a:t>
            </a:r>
            <a:r>
              <a:rPr lang="zh-CN" altLang="en-US" b="0" i="0" dirty="0">
                <a:solidFill>
                  <a:srgbClr val="202122"/>
                </a:solidFill>
                <a:effectLst/>
                <a:latin typeface="Arial" panose="020B0604020202020204" pitchFamily="34" charset="0"/>
              </a:rPr>
              <a:t>若一个像素的</a:t>
            </a:r>
            <a:r>
              <a:rPr lang="en-US" altLang="zh-CN" b="0" i="0" dirty="0">
                <a:solidFill>
                  <a:srgbClr val="202122"/>
                </a:solidFill>
                <a:effectLst/>
                <a:latin typeface="Arial" panose="020B0604020202020204" pitchFamily="34" charset="0"/>
              </a:rPr>
              <a:t>Alpha</a:t>
            </a:r>
            <a:r>
              <a:rPr lang="zh-CN" altLang="en-US" b="0" i="0" dirty="0">
                <a:solidFill>
                  <a:srgbClr val="202122"/>
                </a:solidFill>
                <a:effectLst/>
                <a:latin typeface="Arial" panose="020B0604020202020204" pitchFamily="34" charset="0"/>
              </a:rPr>
              <a:t>通道数值为</a:t>
            </a:r>
            <a:r>
              <a:rPr lang="en-US" altLang="zh-CN" b="0" i="0" dirty="0">
                <a:solidFill>
                  <a:srgbClr val="202122"/>
                </a:solidFill>
                <a:effectLst/>
                <a:latin typeface="Arial" panose="020B0604020202020204" pitchFamily="34" charset="0"/>
              </a:rPr>
              <a:t>0%</a:t>
            </a:r>
            <a:r>
              <a:rPr lang="zh-CN" altLang="en-US" b="0" i="0" dirty="0">
                <a:solidFill>
                  <a:srgbClr val="202122"/>
                </a:solidFill>
                <a:effectLst/>
                <a:latin typeface="Arial" panose="020B0604020202020204" pitchFamily="34" charset="0"/>
              </a:rPr>
              <a:t>，那它就是完全</a:t>
            </a:r>
            <a:r>
              <a:rPr lang="zh-CN" altLang="en-US" b="0" i="0" u="none" strike="noStrike" dirty="0">
                <a:solidFill>
                  <a:srgbClr val="0645AD"/>
                </a:solidFill>
                <a:effectLst/>
                <a:latin typeface="Arial" panose="020B0604020202020204" pitchFamily="34" charset="0"/>
                <a:hlinkClick r:id="rId7" tooltip="透明"/>
              </a:rPr>
              <a:t>透明</a:t>
            </a:r>
            <a:r>
              <a:rPr lang="zh-CN" altLang="en-US" b="0" i="0" dirty="0">
                <a:solidFill>
                  <a:srgbClr val="202122"/>
                </a:solidFill>
                <a:effectLst/>
                <a:latin typeface="Arial" panose="020B0604020202020204" pitchFamily="34" charset="0"/>
              </a:rPr>
              <a:t>的，无法被看见；而数值为</a:t>
            </a:r>
            <a:r>
              <a:rPr lang="en-US" altLang="zh-CN" b="0" i="0" dirty="0">
                <a:solidFill>
                  <a:srgbClr val="202122"/>
                </a:solidFill>
                <a:effectLst/>
                <a:latin typeface="Arial" panose="020B0604020202020204" pitchFamily="34" charset="0"/>
              </a:rPr>
              <a:t>100%</a:t>
            </a:r>
            <a:r>
              <a:rPr lang="zh-CN" altLang="en-US" b="0" i="0" dirty="0">
                <a:solidFill>
                  <a:srgbClr val="202122"/>
                </a:solidFill>
                <a:effectLst/>
                <a:latin typeface="Arial" panose="020B0604020202020204" pitchFamily="34" charset="0"/>
              </a:rPr>
              <a:t>则意味着像素完全不透明，即传统的数码图像</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47</a:t>
            </a:fld>
            <a:endParaRPr lang="zh-CN" altLang="en-US"/>
          </a:p>
        </p:txBody>
      </p:sp>
    </p:spTree>
    <p:extLst>
      <p:ext uri="{BB962C8B-B14F-4D97-AF65-F5344CB8AC3E}">
        <p14:creationId xmlns:p14="http://schemas.microsoft.com/office/powerpoint/2010/main" val="1712913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https://developer.mozilla.org/zh-CN/docs/Learn/CSS/Building_blocks/Backgrounds_and_borders#%E8%83%8C%E6%99%AF%E9%A2%9C%E8%89%B2</a:t>
            </a:r>
          </a:p>
          <a:p>
            <a:endParaRPr lang="en-US" altLang="zh-CN"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48</a:t>
            </a:fld>
            <a:endParaRPr lang="zh-CN" altLang="en-US"/>
          </a:p>
        </p:txBody>
      </p:sp>
    </p:spTree>
    <p:extLst>
      <p:ext uri="{BB962C8B-B14F-4D97-AF65-F5344CB8AC3E}">
        <p14:creationId xmlns:p14="http://schemas.microsoft.com/office/powerpoint/2010/main" val="2010932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https://developer.mozilla.org/zh-CN/docs/Learn/CSS/Building_blocks/Backgrounds_and_borders#%E8%83%8C%E6%99%AF%E9%A2%9C%E8%89%B2</a:t>
            </a:r>
          </a:p>
          <a:p>
            <a:endParaRPr lang="en-US" altLang="zh-CN"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49</a:t>
            </a:fld>
            <a:endParaRPr lang="zh-CN" altLang="en-US"/>
          </a:p>
        </p:txBody>
      </p:sp>
    </p:spTree>
    <p:extLst>
      <p:ext uri="{BB962C8B-B14F-4D97-AF65-F5344CB8AC3E}">
        <p14:creationId xmlns:p14="http://schemas.microsoft.com/office/powerpoint/2010/main" val="416502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https://developer.mozilla.org/zh-CN/docs/Learn/CSS/Building_blocks/Backgrounds_and_borders#%E8%83%8C%E6%99%AF%E9%A2%9C%E8%89%B2</a:t>
            </a:r>
          </a:p>
          <a:p>
            <a:endParaRPr lang="en-US" altLang="zh-CN"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50</a:t>
            </a:fld>
            <a:endParaRPr lang="zh-CN" altLang="en-US"/>
          </a:p>
        </p:txBody>
      </p:sp>
    </p:spTree>
    <p:extLst>
      <p:ext uri="{BB962C8B-B14F-4D97-AF65-F5344CB8AC3E}">
        <p14:creationId xmlns:p14="http://schemas.microsoft.com/office/powerpoint/2010/main" val="2808544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https://developer.mozilla.org/zh-CN/docs/Learn/CSS/Building_blocks/Backgrounds_and_borders#%E8%83%8C%E6%99%AF%E9%A2%9C%E8%89%B2</a:t>
            </a:r>
          </a:p>
          <a:p>
            <a:endParaRPr lang="en-US" altLang="zh-CN"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51</a:t>
            </a:fld>
            <a:endParaRPr lang="zh-CN" altLang="en-US"/>
          </a:p>
        </p:txBody>
      </p:sp>
    </p:spTree>
    <p:extLst>
      <p:ext uri="{BB962C8B-B14F-4D97-AF65-F5344CB8AC3E}">
        <p14:creationId xmlns:p14="http://schemas.microsoft.com/office/powerpoint/2010/main" val="718402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https://developer.mozilla.org/zh-CN/docs/Web/CSS/Selector_list</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19</a:t>
            </a:fld>
            <a:endParaRPr lang="zh-CN" altLang="en-US"/>
          </a:p>
        </p:txBody>
      </p:sp>
    </p:spTree>
    <p:extLst>
      <p:ext uri="{BB962C8B-B14F-4D97-AF65-F5344CB8AC3E}">
        <p14:creationId xmlns:p14="http://schemas.microsoft.com/office/powerpoint/2010/main" val="262419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https://developer.mozilla.org/zh-CN/docs/Learn/CSS/Building_blocks/Backgrounds_and_borders#%E8%83%8C%E6%99%AF%E9%A2%9C%E8%89%B2</a:t>
            </a:r>
          </a:p>
          <a:p>
            <a:endParaRPr lang="en-US" altLang="zh-CN"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52</a:t>
            </a:fld>
            <a:endParaRPr lang="zh-CN" altLang="en-US"/>
          </a:p>
        </p:txBody>
      </p:sp>
    </p:spTree>
    <p:extLst>
      <p:ext uri="{BB962C8B-B14F-4D97-AF65-F5344CB8AC3E}">
        <p14:creationId xmlns:p14="http://schemas.microsoft.com/office/powerpoint/2010/main" val="3768836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https://developer.mozilla.org/zh-CN/docs/Learn/CSS/Building_blocks/Values_and_units</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54</a:t>
            </a:fld>
            <a:endParaRPr lang="zh-CN" altLang="en-US"/>
          </a:p>
        </p:txBody>
      </p:sp>
    </p:spTree>
    <p:extLst>
      <p:ext uri="{BB962C8B-B14F-4D97-AF65-F5344CB8AC3E}">
        <p14:creationId xmlns:p14="http://schemas.microsoft.com/office/powerpoint/2010/main" val="1759307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https://developer.mozilla.org/zh-CN/docs/Learn/CSS/Building_blocks/Values_and_units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55</a:t>
            </a:fld>
            <a:endParaRPr lang="zh-CN" altLang="en-US"/>
          </a:p>
        </p:txBody>
      </p:sp>
    </p:spTree>
    <p:extLst>
      <p:ext uri="{BB962C8B-B14F-4D97-AF65-F5344CB8AC3E}">
        <p14:creationId xmlns:p14="http://schemas.microsoft.com/office/powerpoint/2010/main" val="2365545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https://developer.mozilla.org/zh-CN/docs/Learn/CSS/Building_blocks/Values_and_units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56</a:t>
            </a:fld>
            <a:endParaRPr lang="zh-CN" altLang="en-US"/>
          </a:p>
        </p:txBody>
      </p:sp>
    </p:spTree>
    <p:extLst>
      <p:ext uri="{BB962C8B-B14F-4D97-AF65-F5344CB8AC3E}">
        <p14:creationId xmlns:p14="http://schemas.microsoft.com/office/powerpoint/2010/main" val="3752783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https://developer.mozilla.org/zh-CN/docs/Learn/CSS/Building_blocks/Values_and_units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57</a:t>
            </a:fld>
            <a:endParaRPr lang="zh-CN" altLang="en-US"/>
          </a:p>
        </p:txBody>
      </p:sp>
    </p:spTree>
    <p:extLst>
      <p:ext uri="{BB962C8B-B14F-4D97-AF65-F5344CB8AC3E}">
        <p14:creationId xmlns:p14="http://schemas.microsoft.com/office/powerpoint/2010/main" val="821982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https://developer.mozilla.org/zh-CN/docs/Learn/CSS/Building_blocks/Values_and_units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58</a:t>
            </a:fld>
            <a:endParaRPr lang="zh-CN" altLang="en-US"/>
          </a:p>
        </p:txBody>
      </p:sp>
    </p:spTree>
    <p:extLst>
      <p:ext uri="{BB962C8B-B14F-4D97-AF65-F5344CB8AC3E}">
        <p14:creationId xmlns:p14="http://schemas.microsoft.com/office/powerpoint/2010/main" val="232029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https://developer.mozilla.org/zh-CN/docs/Learn/CSS/Building_blocks/Values_and_units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59</a:t>
            </a:fld>
            <a:endParaRPr lang="zh-CN" altLang="en-US"/>
          </a:p>
        </p:txBody>
      </p:sp>
    </p:spTree>
    <p:extLst>
      <p:ext uri="{BB962C8B-B14F-4D97-AF65-F5344CB8AC3E}">
        <p14:creationId xmlns:p14="http://schemas.microsoft.com/office/powerpoint/2010/main" val="791324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https://developer.mozilla.org/zh-CN/docs/Learn/CSS/Building_blocks/Values_and_units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60</a:t>
            </a:fld>
            <a:endParaRPr lang="zh-CN" altLang="en-US"/>
          </a:p>
        </p:txBody>
      </p:sp>
    </p:spTree>
    <p:extLst>
      <p:ext uri="{BB962C8B-B14F-4D97-AF65-F5344CB8AC3E}">
        <p14:creationId xmlns:p14="http://schemas.microsoft.com/office/powerpoint/2010/main" val="2663250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https://developer.mozilla.org/zh-CN/docs/Learn/CSS/Building_blocks/Values_and_units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61</a:t>
            </a:fld>
            <a:endParaRPr lang="zh-CN" altLang="en-US"/>
          </a:p>
        </p:txBody>
      </p:sp>
    </p:spTree>
    <p:extLst>
      <p:ext uri="{BB962C8B-B14F-4D97-AF65-F5344CB8AC3E}">
        <p14:creationId xmlns:p14="http://schemas.microsoft.com/office/powerpoint/2010/main" val="540203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https://developer.mozilla.org/zh-CN/docs/Learn/CSS/Building_blocks/Values_and_units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62</a:t>
            </a:fld>
            <a:endParaRPr lang="zh-CN" altLang="en-US"/>
          </a:p>
        </p:txBody>
      </p:sp>
    </p:spTree>
    <p:extLst>
      <p:ext uri="{BB962C8B-B14F-4D97-AF65-F5344CB8AC3E}">
        <p14:creationId xmlns:p14="http://schemas.microsoft.com/office/powerpoint/2010/main" val="101124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https://developer.mozilla.org/zh-CN/docs/Web/CSS/Adjacent_sibling_combinator</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20</a:t>
            </a:fld>
            <a:endParaRPr lang="zh-CN" altLang="en-US"/>
          </a:p>
        </p:txBody>
      </p:sp>
    </p:spTree>
    <p:extLst>
      <p:ext uri="{BB962C8B-B14F-4D97-AF65-F5344CB8AC3E}">
        <p14:creationId xmlns:p14="http://schemas.microsoft.com/office/powerpoint/2010/main" val="691533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https://developer.mozilla.org/zh-CN/docs/Learn/CSS/Building_blocks/Sizing_items_in_CSS</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64</a:t>
            </a:fld>
            <a:endParaRPr lang="zh-CN" altLang="en-US"/>
          </a:p>
        </p:txBody>
      </p:sp>
    </p:spTree>
    <p:extLst>
      <p:ext uri="{BB962C8B-B14F-4D97-AF65-F5344CB8AC3E}">
        <p14:creationId xmlns:p14="http://schemas.microsoft.com/office/powerpoint/2010/main" val="2174562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https://developer.mozilla.org/zh-CN/docs/Learn/CSS/Building_blocks/Sizing_items_in_CSS</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65</a:t>
            </a:fld>
            <a:endParaRPr lang="zh-CN" altLang="en-US"/>
          </a:p>
        </p:txBody>
      </p:sp>
    </p:spTree>
    <p:extLst>
      <p:ext uri="{BB962C8B-B14F-4D97-AF65-F5344CB8AC3E}">
        <p14:creationId xmlns:p14="http://schemas.microsoft.com/office/powerpoint/2010/main" val="1460069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https://developer.mozilla.org/zh-CN/docs/Learn/CSS/Building_blocks/Sizing_items_in_CSS</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66</a:t>
            </a:fld>
            <a:endParaRPr lang="zh-CN" altLang="en-US"/>
          </a:p>
        </p:txBody>
      </p:sp>
    </p:spTree>
    <p:extLst>
      <p:ext uri="{BB962C8B-B14F-4D97-AF65-F5344CB8AC3E}">
        <p14:creationId xmlns:p14="http://schemas.microsoft.com/office/powerpoint/2010/main" val="3915543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https://developer.mozilla.org/zh-CN/docs/Learn/CSS/Building_blocks/Sizing_items_in_CSS</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67</a:t>
            </a:fld>
            <a:endParaRPr lang="zh-CN" altLang="en-US"/>
          </a:p>
        </p:txBody>
      </p:sp>
    </p:spTree>
    <p:extLst>
      <p:ext uri="{BB962C8B-B14F-4D97-AF65-F5344CB8AC3E}">
        <p14:creationId xmlns:p14="http://schemas.microsoft.com/office/powerpoint/2010/main" val="1310837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https://developer.mozilla.org/zh-CN/docs/Learn/CSS/Building_blocks/Sizing_items_in_CSS</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68</a:t>
            </a:fld>
            <a:endParaRPr lang="zh-CN" altLang="en-US"/>
          </a:p>
        </p:txBody>
      </p:sp>
    </p:spTree>
    <p:extLst>
      <p:ext uri="{BB962C8B-B14F-4D97-AF65-F5344CB8AC3E}">
        <p14:creationId xmlns:p14="http://schemas.microsoft.com/office/powerpoint/2010/main" val="184094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https://developer.mozilla.org/zh-CN/docs/Learn/CSS/CSS_layout/Normal_Flow</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70</a:t>
            </a:fld>
            <a:endParaRPr lang="zh-CN" altLang="en-US"/>
          </a:p>
        </p:txBody>
      </p:sp>
    </p:spTree>
    <p:extLst>
      <p:ext uri="{BB962C8B-B14F-4D97-AF65-F5344CB8AC3E}">
        <p14:creationId xmlns:p14="http://schemas.microsoft.com/office/powerpoint/2010/main" val="29588460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https://developer.mozilla.org/zh-CN/docs/Learn/CSS/CSS_layout/Normal_Flow</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71</a:t>
            </a:fld>
            <a:endParaRPr lang="zh-CN" altLang="en-US"/>
          </a:p>
        </p:txBody>
      </p:sp>
    </p:spTree>
    <p:extLst>
      <p:ext uri="{BB962C8B-B14F-4D97-AF65-F5344CB8AC3E}">
        <p14:creationId xmlns:p14="http://schemas.microsoft.com/office/powerpoint/2010/main" val="938019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https://developer.mozilla.org/zh-CN/docs/Learn/CSS/CSS_layout/Flexbox</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72</a:t>
            </a:fld>
            <a:endParaRPr lang="zh-CN" altLang="en-US"/>
          </a:p>
        </p:txBody>
      </p:sp>
    </p:spTree>
    <p:extLst>
      <p:ext uri="{BB962C8B-B14F-4D97-AF65-F5344CB8AC3E}">
        <p14:creationId xmlns:p14="http://schemas.microsoft.com/office/powerpoint/2010/main" val="3190302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https://developer.mozilla.org/zh-CN/docs/Learn/CSS/CSS_layout/Flexbox</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73</a:t>
            </a:fld>
            <a:endParaRPr lang="zh-CN" altLang="en-US"/>
          </a:p>
        </p:txBody>
      </p:sp>
    </p:spTree>
    <p:extLst>
      <p:ext uri="{BB962C8B-B14F-4D97-AF65-F5344CB8AC3E}">
        <p14:creationId xmlns:p14="http://schemas.microsoft.com/office/powerpoint/2010/main" val="1818300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https://developer.mozilla.org/zh-CN/docs/Learn/CSS/CSS_layout/Flexbox</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74</a:t>
            </a:fld>
            <a:endParaRPr lang="zh-CN" altLang="en-US"/>
          </a:p>
        </p:txBody>
      </p:sp>
    </p:spTree>
    <p:extLst>
      <p:ext uri="{BB962C8B-B14F-4D97-AF65-F5344CB8AC3E}">
        <p14:creationId xmlns:p14="http://schemas.microsoft.com/office/powerpoint/2010/main" val="4184439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https://developer.mozilla.org/zh-CN/docs/Web/CSS/General_sibling_combinator</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21</a:t>
            </a:fld>
            <a:endParaRPr lang="zh-CN" altLang="en-US"/>
          </a:p>
        </p:txBody>
      </p:sp>
    </p:spTree>
    <p:extLst>
      <p:ext uri="{BB962C8B-B14F-4D97-AF65-F5344CB8AC3E}">
        <p14:creationId xmlns:p14="http://schemas.microsoft.com/office/powerpoint/2010/main" val="3519036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https://developer.mozilla.org/zh-CN/docs/Learn/CSS/CSS_layout/Flexbox</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75</a:t>
            </a:fld>
            <a:endParaRPr lang="zh-CN" altLang="en-US"/>
          </a:p>
        </p:txBody>
      </p:sp>
    </p:spTree>
    <p:extLst>
      <p:ext uri="{BB962C8B-B14F-4D97-AF65-F5344CB8AC3E}">
        <p14:creationId xmlns:p14="http://schemas.microsoft.com/office/powerpoint/2010/main" val="36923889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https://developer.mozilla.org/zh-CN/docs/Learn/CSS/CSS_layout/Flexbox</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76</a:t>
            </a:fld>
            <a:endParaRPr lang="zh-CN" altLang="en-US"/>
          </a:p>
        </p:txBody>
      </p:sp>
    </p:spTree>
    <p:extLst>
      <p:ext uri="{BB962C8B-B14F-4D97-AF65-F5344CB8AC3E}">
        <p14:creationId xmlns:p14="http://schemas.microsoft.com/office/powerpoint/2010/main" val="21286641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https://developer.mozilla.org/zh-CN/docs/Learn/CSS/CSS_layout/Flexbox</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77</a:t>
            </a:fld>
            <a:endParaRPr lang="zh-CN" altLang="en-US"/>
          </a:p>
        </p:txBody>
      </p:sp>
    </p:spTree>
    <p:extLst>
      <p:ext uri="{BB962C8B-B14F-4D97-AF65-F5344CB8AC3E}">
        <p14:creationId xmlns:p14="http://schemas.microsoft.com/office/powerpoint/2010/main" val="35964885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https://developer.mozilla.org/zh-CN/docs/Learn/CSS/CSS_layout/Grids</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78</a:t>
            </a:fld>
            <a:endParaRPr lang="zh-CN" altLang="en-US"/>
          </a:p>
        </p:txBody>
      </p:sp>
    </p:spTree>
    <p:extLst>
      <p:ext uri="{BB962C8B-B14F-4D97-AF65-F5344CB8AC3E}">
        <p14:creationId xmlns:p14="http://schemas.microsoft.com/office/powerpoint/2010/main" val="4166980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https://developer.mozilla.org/zh-CN/docs/Learn/CSS/CSS_layout/Grids</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79</a:t>
            </a:fld>
            <a:endParaRPr lang="zh-CN" altLang="en-US"/>
          </a:p>
        </p:txBody>
      </p:sp>
    </p:spTree>
    <p:extLst>
      <p:ext uri="{BB962C8B-B14F-4D97-AF65-F5344CB8AC3E}">
        <p14:creationId xmlns:p14="http://schemas.microsoft.com/office/powerpoint/2010/main" val="18209954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https://developer.mozilla.org/zh-CN/docs/Learn/CSS/CSS_layout/Grids</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80</a:t>
            </a:fld>
            <a:endParaRPr lang="zh-CN" altLang="en-US"/>
          </a:p>
        </p:txBody>
      </p:sp>
    </p:spTree>
    <p:extLst>
      <p:ext uri="{BB962C8B-B14F-4D97-AF65-F5344CB8AC3E}">
        <p14:creationId xmlns:p14="http://schemas.microsoft.com/office/powerpoint/2010/main" val="2853193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https://developer.mozilla.org/zh-CN/docs/Learn/CSS/CSS_layout/Floats</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81</a:t>
            </a:fld>
            <a:endParaRPr lang="zh-CN" altLang="en-US"/>
          </a:p>
        </p:txBody>
      </p:sp>
    </p:spTree>
    <p:extLst>
      <p:ext uri="{BB962C8B-B14F-4D97-AF65-F5344CB8AC3E}">
        <p14:creationId xmlns:p14="http://schemas.microsoft.com/office/powerpoint/2010/main" val="24478239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https://developer.mozilla.org/zh-CN/docs/Learn/CSS/CSS_layout/Positioning</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82</a:t>
            </a:fld>
            <a:endParaRPr lang="zh-CN" altLang="en-US"/>
          </a:p>
        </p:txBody>
      </p:sp>
    </p:spTree>
    <p:extLst>
      <p:ext uri="{BB962C8B-B14F-4D97-AF65-F5344CB8AC3E}">
        <p14:creationId xmlns:p14="http://schemas.microsoft.com/office/powerpoint/2010/main" val="34868202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https://developer.mozilla.org/zh-CN/docs/Learn/CSS/CSS_layout/Positioning</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83</a:t>
            </a:fld>
            <a:endParaRPr lang="zh-CN" altLang="en-US"/>
          </a:p>
        </p:txBody>
      </p:sp>
    </p:spTree>
    <p:extLst>
      <p:ext uri="{BB962C8B-B14F-4D97-AF65-F5344CB8AC3E}">
        <p14:creationId xmlns:p14="http://schemas.microsoft.com/office/powerpoint/2010/main" val="2702937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https://developer.mozilla.org/zh-CN/docs/Learn/CSS/CSS_layout/Positioning</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84</a:t>
            </a:fld>
            <a:endParaRPr lang="zh-CN" altLang="en-US"/>
          </a:p>
        </p:txBody>
      </p:sp>
    </p:spTree>
    <p:extLst>
      <p:ext uri="{BB962C8B-B14F-4D97-AF65-F5344CB8AC3E}">
        <p14:creationId xmlns:p14="http://schemas.microsoft.com/office/powerpoint/2010/main" val="99813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https://developer.mozilla.org/zh-CN/docs/Web/CSS/Child_combinator</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22</a:t>
            </a:fld>
            <a:endParaRPr lang="zh-CN" altLang="en-US"/>
          </a:p>
        </p:txBody>
      </p:sp>
    </p:spTree>
    <p:extLst>
      <p:ext uri="{BB962C8B-B14F-4D97-AF65-F5344CB8AC3E}">
        <p14:creationId xmlns:p14="http://schemas.microsoft.com/office/powerpoint/2010/main" val="24291456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https://juejin.cn/post/6844903814332432397</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85</a:t>
            </a:fld>
            <a:endParaRPr lang="zh-CN" altLang="en-US"/>
          </a:p>
        </p:txBody>
      </p:sp>
    </p:spTree>
    <p:extLst>
      <p:ext uri="{BB962C8B-B14F-4D97-AF65-F5344CB8AC3E}">
        <p14:creationId xmlns:p14="http://schemas.microsoft.com/office/powerpoint/2010/main" val="21662355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87</a:t>
            </a:fld>
            <a:endParaRPr lang="zh-CN" altLang="en-US"/>
          </a:p>
        </p:txBody>
      </p:sp>
    </p:spTree>
    <p:extLst>
      <p:ext uri="{BB962C8B-B14F-4D97-AF65-F5344CB8AC3E}">
        <p14:creationId xmlns:p14="http://schemas.microsoft.com/office/powerpoint/2010/main" val="1077677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https://developer.mozilla.org/zh-CN/docs/Web/CSS/Descendant_combinator</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23</a:t>
            </a:fld>
            <a:endParaRPr lang="zh-CN" altLang="en-US"/>
          </a:p>
        </p:txBody>
      </p:sp>
    </p:spTree>
    <p:extLst>
      <p:ext uri="{BB962C8B-B14F-4D97-AF65-F5344CB8AC3E}">
        <p14:creationId xmlns:p14="http://schemas.microsoft.com/office/powerpoint/2010/main" val="2960169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44444"/>
                </a:solidFill>
                <a:effectLst/>
                <a:latin typeface="Helvetica Neue"/>
              </a:rPr>
              <a:t>虽然 </a:t>
            </a:r>
            <a:r>
              <a:rPr lang="en-US" altLang="zh-CN" b="0" i="0" dirty="0">
                <a:solidFill>
                  <a:srgbClr val="444444"/>
                </a:solidFill>
                <a:effectLst/>
                <a:latin typeface="Helvetica Neue"/>
              </a:rPr>
              <a:t>CSS3 </a:t>
            </a:r>
            <a:r>
              <a:rPr lang="zh-CN" altLang="en-US" b="0" i="0" dirty="0">
                <a:solidFill>
                  <a:srgbClr val="444444"/>
                </a:solidFill>
                <a:effectLst/>
                <a:latin typeface="Helvetica Neue"/>
              </a:rPr>
              <a:t>标准要求伪元素使用双冒号的写法，但也依然支持单冒号的写法。为了向后兼容，我们建议你在目前还是使用单冒号的写法。</a:t>
            </a: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25</a:t>
            </a:fld>
            <a:endParaRPr lang="zh-CN" altLang="en-US"/>
          </a:p>
        </p:txBody>
      </p:sp>
    </p:spTree>
    <p:extLst>
      <p:ext uri="{BB962C8B-B14F-4D97-AF65-F5344CB8AC3E}">
        <p14:creationId xmlns:p14="http://schemas.microsoft.com/office/powerpoint/2010/main" val="753200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27</a:t>
            </a:fld>
            <a:endParaRPr lang="zh-CN" altLang="en-US"/>
          </a:p>
        </p:txBody>
      </p:sp>
    </p:spTree>
    <p:extLst>
      <p:ext uri="{BB962C8B-B14F-4D97-AF65-F5344CB8AC3E}">
        <p14:creationId xmlns:p14="http://schemas.microsoft.com/office/powerpoint/2010/main" val="1340130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单击以编辑母版副标题样式</a:t>
            </a:r>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小标题">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5631A6-1216-4D3B-AD9F-5964EB173B09}"/>
              </a:ext>
            </a:extLst>
          </p:cNvPr>
          <p:cNvSpPr/>
          <p:nvPr userDrawn="1"/>
        </p:nvSpPr>
        <p:spPr>
          <a:xfrm>
            <a:off x="0" y="6550223"/>
            <a:ext cx="12192000" cy="316141"/>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E752467-6641-4F3F-A313-64B5EFD118D0}"/>
              </a:ext>
            </a:extLst>
          </p:cNvPr>
          <p:cNvSpPr txBox="1"/>
          <p:nvPr userDrawn="1"/>
        </p:nvSpPr>
        <p:spPr>
          <a:xfrm>
            <a:off x="9635302" y="6550223"/>
            <a:ext cx="1993783" cy="307777"/>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计算机组成原理与汇编</a:t>
            </a:r>
          </a:p>
        </p:txBody>
      </p:sp>
      <p:pic>
        <p:nvPicPr>
          <p:cNvPr id="9" name="图片 8" descr="手机屏幕的截图&#10;&#10;描述已自动生成">
            <a:extLst>
              <a:ext uri="{FF2B5EF4-FFF2-40B4-BE49-F238E27FC236}">
                <a16:creationId xmlns:a16="http://schemas.microsoft.com/office/drawing/2014/main" id="{608A7CD5-7476-4E1D-A603-2C095A5CE1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588642"/>
            <a:ext cx="1820411" cy="233889"/>
          </a:xfrm>
          <a:prstGeom prst="rect">
            <a:avLst/>
          </a:prstGeom>
        </p:spPr>
      </p:pic>
      <p:pic>
        <p:nvPicPr>
          <p:cNvPr id="10" name="图片 9">
            <a:extLst>
              <a:ext uri="{FF2B5EF4-FFF2-40B4-BE49-F238E27FC236}">
                <a16:creationId xmlns:a16="http://schemas.microsoft.com/office/drawing/2014/main" id="{9B69407E-C6CE-4DAA-B04D-83260060290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10418191" y="116388"/>
            <a:ext cx="1661649" cy="486717"/>
          </a:xfrm>
          <a:prstGeom prst="rect">
            <a:avLst/>
          </a:prstGeom>
        </p:spPr>
      </p:pic>
      <p:sp>
        <p:nvSpPr>
          <p:cNvPr id="11" name="Slide Number Placeholder 6">
            <a:extLst>
              <a:ext uri="{FF2B5EF4-FFF2-40B4-BE49-F238E27FC236}">
                <a16:creationId xmlns:a16="http://schemas.microsoft.com/office/drawing/2014/main" id="{CE9C8BE5-D6BF-4C2B-A6B4-889A0D7B5BE8}"/>
              </a:ext>
            </a:extLst>
          </p:cNvPr>
          <p:cNvSpPr>
            <a:spLocks noGrp="1"/>
          </p:cNvSpPr>
          <p:nvPr>
            <p:ph type="sldNum" sz="quarter" idx="12"/>
          </p:nvPr>
        </p:nvSpPr>
        <p:spPr>
          <a:xfrm>
            <a:off x="11681593" y="6578364"/>
            <a:ext cx="457898" cy="271858"/>
          </a:xfrm>
        </p:spPr>
        <p:txBody>
          <a:bodyPr/>
          <a:lstStyle>
            <a:lvl1pPr>
              <a:defRPr>
                <a:solidFill>
                  <a:schemeClr val="bg1"/>
                </a:solidFill>
              </a:defRPr>
            </a:lvl1pPr>
          </a:lstStyle>
          <a:p>
            <a:fld id="{D12C7F20-4EEE-4847-AC76-B538472E8A39}" type="slidenum">
              <a:rPr lang="zh-CN" altLang="en-US" smtClean="0"/>
              <a:pPr/>
              <a:t>‹#›</a:t>
            </a:fld>
            <a:endParaRPr lang="zh-CN" altLang="en-US"/>
          </a:p>
        </p:txBody>
      </p:sp>
      <p:sp>
        <p:nvSpPr>
          <p:cNvPr id="22" name="文本占位符 21">
            <a:extLst>
              <a:ext uri="{FF2B5EF4-FFF2-40B4-BE49-F238E27FC236}">
                <a16:creationId xmlns:a16="http://schemas.microsoft.com/office/drawing/2014/main" id="{1D713754-EBEA-4A15-87D3-4E8985683B18}"/>
              </a:ext>
            </a:extLst>
          </p:cNvPr>
          <p:cNvSpPr>
            <a:spLocks noGrp="1"/>
          </p:cNvSpPr>
          <p:nvPr>
            <p:ph type="body" sz="quarter" idx="16"/>
          </p:nvPr>
        </p:nvSpPr>
        <p:spPr>
          <a:xfrm>
            <a:off x="0" y="2729719"/>
            <a:ext cx="12192000" cy="435382"/>
          </a:xfrm>
        </p:spPr>
        <p:txBody>
          <a:bodyPr>
            <a:noAutofit/>
          </a:bodyPr>
          <a:lstStyle>
            <a:lvl1pPr marL="0" indent="0" algn="ctr">
              <a:buNone/>
              <a:defRPr sz="4000" spc="500" baseline="0">
                <a:solidFill>
                  <a:srgbClr val="1A78C3"/>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222865245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主要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5631A6-1216-4D3B-AD9F-5964EB173B09}"/>
              </a:ext>
            </a:extLst>
          </p:cNvPr>
          <p:cNvSpPr/>
          <p:nvPr userDrawn="1"/>
        </p:nvSpPr>
        <p:spPr>
          <a:xfrm>
            <a:off x="0" y="6550223"/>
            <a:ext cx="12192000" cy="316141"/>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E752467-6641-4F3F-A313-64B5EFD118D0}"/>
              </a:ext>
            </a:extLst>
          </p:cNvPr>
          <p:cNvSpPr txBox="1"/>
          <p:nvPr userDrawn="1"/>
        </p:nvSpPr>
        <p:spPr>
          <a:xfrm>
            <a:off x="9635302" y="6550223"/>
            <a:ext cx="1993783" cy="307777"/>
          </a:xfrm>
          <a:prstGeom prst="rect">
            <a:avLst/>
          </a:prstGeom>
          <a:noFill/>
        </p:spPr>
        <p:txBody>
          <a:bodyPr wrap="square" rtlCol="0">
            <a:spAutoFit/>
          </a:bodyPr>
          <a:lstStyle/>
          <a:p>
            <a:pPr algn="r"/>
            <a:r>
              <a:rPr lang="en-US" altLang="zh-CN" sz="1400" dirty="0">
                <a:solidFill>
                  <a:schemeClr val="bg1"/>
                </a:solidFill>
                <a:latin typeface="黑体" panose="02010609060101010101" pitchFamily="49" charset="-122"/>
                <a:ea typeface="黑体" panose="02010609060101010101" pitchFamily="49" charset="-122"/>
              </a:rPr>
              <a:t>Web</a:t>
            </a:r>
            <a:r>
              <a:rPr lang="zh-CN" altLang="en-US" sz="1400" dirty="0">
                <a:solidFill>
                  <a:schemeClr val="bg1"/>
                </a:solidFill>
                <a:latin typeface="黑体" panose="02010609060101010101" pitchFamily="49" charset="-122"/>
                <a:ea typeface="黑体" panose="02010609060101010101" pitchFamily="49" charset="-122"/>
              </a:rPr>
              <a:t>技术</a:t>
            </a:r>
          </a:p>
        </p:txBody>
      </p:sp>
      <p:pic>
        <p:nvPicPr>
          <p:cNvPr id="9" name="图片 8" descr="手机屏幕的截图&#10;&#10;描述已自动生成">
            <a:extLst>
              <a:ext uri="{FF2B5EF4-FFF2-40B4-BE49-F238E27FC236}">
                <a16:creationId xmlns:a16="http://schemas.microsoft.com/office/drawing/2014/main" id="{608A7CD5-7476-4E1D-A603-2C095A5CE1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588642"/>
            <a:ext cx="1820411" cy="233889"/>
          </a:xfrm>
          <a:prstGeom prst="rect">
            <a:avLst/>
          </a:prstGeom>
        </p:spPr>
      </p:pic>
      <p:pic>
        <p:nvPicPr>
          <p:cNvPr id="10" name="图片 9">
            <a:extLst>
              <a:ext uri="{FF2B5EF4-FFF2-40B4-BE49-F238E27FC236}">
                <a16:creationId xmlns:a16="http://schemas.microsoft.com/office/drawing/2014/main" id="{9B69407E-C6CE-4DAA-B04D-83260060290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10418191" y="116388"/>
            <a:ext cx="1661649" cy="486717"/>
          </a:xfrm>
          <a:prstGeom prst="rect">
            <a:avLst/>
          </a:prstGeom>
        </p:spPr>
      </p:pic>
      <p:sp>
        <p:nvSpPr>
          <p:cNvPr id="11" name="Slide Number Placeholder 6">
            <a:extLst>
              <a:ext uri="{FF2B5EF4-FFF2-40B4-BE49-F238E27FC236}">
                <a16:creationId xmlns:a16="http://schemas.microsoft.com/office/drawing/2014/main" id="{CE9C8BE5-D6BF-4C2B-A6B4-889A0D7B5BE8}"/>
              </a:ext>
            </a:extLst>
          </p:cNvPr>
          <p:cNvSpPr>
            <a:spLocks noGrp="1"/>
          </p:cNvSpPr>
          <p:nvPr>
            <p:ph type="sldNum" sz="quarter" idx="12"/>
          </p:nvPr>
        </p:nvSpPr>
        <p:spPr>
          <a:xfrm>
            <a:off x="11681593" y="6578364"/>
            <a:ext cx="457898" cy="271858"/>
          </a:xfrm>
        </p:spPr>
        <p:txBody>
          <a:bodyPr/>
          <a:lstStyle>
            <a:lvl1pPr>
              <a:defRPr>
                <a:solidFill>
                  <a:schemeClr val="bg1"/>
                </a:solidFill>
              </a:defRPr>
            </a:lvl1pPr>
          </a:lstStyle>
          <a:p>
            <a:fld id="{D12C7F20-4EEE-4847-AC76-B538472E8A39}" type="slidenum">
              <a:rPr lang="zh-CN" altLang="en-US" smtClean="0"/>
              <a:pPr/>
              <a:t>‹#›</a:t>
            </a:fld>
            <a:endParaRPr lang="zh-CN" altLang="en-US"/>
          </a:p>
        </p:txBody>
      </p:sp>
      <p:sp>
        <p:nvSpPr>
          <p:cNvPr id="15" name="文本占位符 14">
            <a:extLst>
              <a:ext uri="{FF2B5EF4-FFF2-40B4-BE49-F238E27FC236}">
                <a16:creationId xmlns:a16="http://schemas.microsoft.com/office/drawing/2014/main" id="{80D01A6C-0B64-4E34-9C21-9F3DACC6FD7E}"/>
              </a:ext>
            </a:extLst>
          </p:cNvPr>
          <p:cNvSpPr>
            <a:spLocks noGrp="1"/>
          </p:cNvSpPr>
          <p:nvPr>
            <p:ph type="body" sz="quarter" idx="15"/>
          </p:nvPr>
        </p:nvSpPr>
        <p:spPr>
          <a:xfrm>
            <a:off x="159768" y="755439"/>
            <a:ext cx="11920072" cy="5642440"/>
          </a:xfrm>
        </p:spPr>
        <p:txBody>
          <a:bodyPr/>
          <a:lstStyle>
            <a:lvl1pPr marL="228600" indent="-228600">
              <a:lnSpc>
                <a:spcPct val="100000"/>
              </a:lnSpc>
              <a:buClr>
                <a:srgbClr val="FF6600"/>
              </a:buClr>
              <a:buFont typeface="Wingdings" panose="05000000000000000000" pitchFamily="2" charset="2"/>
              <a:buChar char="n"/>
              <a:defRPr>
                <a:solidFill>
                  <a:srgbClr val="1A78C3"/>
                </a:solidFill>
              </a:defRPr>
            </a:lvl1pPr>
            <a:lvl2pPr marL="685165" indent="-228600">
              <a:lnSpc>
                <a:spcPct val="100000"/>
              </a:lnSpc>
              <a:buClr>
                <a:srgbClr val="FF6600"/>
              </a:buClr>
              <a:buFont typeface="Wingdings" panose="05000000000000000000" pitchFamily="2" charset="2"/>
              <a:buChar char="n"/>
              <a:defRPr>
                <a:solidFill>
                  <a:srgbClr val="1A78C3"/>
                </a:solidFill>
              </a:defRPr>
            </a:lvl2pPr>
            <a:lvl3pPr marL="1142365" indent="-228600">
              <a:lnSpc>
                <a:spcPct val="100000"/>
              </a:lnSpc>
              <a:buClr>
                <a:srgbClr val="FF6600"/>
              </a:buClr>
              <a:buFont typeface="Wingdings" panose="05000000000000000000" pitchFamily="2" charset="2"/>
              <a:buChar char="n"/>
              <a:defRPr>
                <a:solidFill>
                  <a:srgbClr val="1A78C3"/>
                </a:solidFill>
              </a:defRPr>
            </a:lvl3pPr>
            <a:lvl4pPr marL="1599565" indent="-228600">
              <a:lnSpc>
                <a:spcPct val="100000"/>
              </a:lnSpc>
              <a:buClr>
                <a:srgbClr val="FF6600"/>
              </a:buClr>
              <a:buFont typeface="Wingdings" panose="05000000000000000000" pitchFamily="2" charset="2"/>
              <a:buChar char="n"/>
              <a:defRPr>
                <a:solidFill>
                  <a:srgbClr val="1A78C3"/>
                </a:solidFill>
              </a:defRPr>
            </a:lvl4pPr>
            <a:lvl5pPr marL="2056130" indent="-228600">
              <a:lnSpc>
                <a:spcPct val="100000"/>
              </a:lnSpc>
              <a:buClr>
                <a:srgbClr val="FF6600"/>
              </a:buClr>
              <a:buFont typeface="Wingdings" panose="05000000000000000000" pitchFamily="2" charset="2"/>
              <a:buChar char="n"/>
              <a:defRPr>
                <a:solidFill>
                  <a:srgbClr val="1A78C3"/>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cxnSp>
        <p:nvCxnSpPr>
          <p:cNvPr id="17" name="直接连接符 16">
            <a:extLst>
              <a:ext uri="{FF2B5EF4-FFF2-40B4-BE49-F238E27FC236}">
                <a16:creationId xmlns:a16="http://schemas.microsoft.com/office/drawing/2014/main" id="{E737AA01-1AE8-4BD7-9A3F-948B9C246C97}"/>
              </a:ext>
            </a:extLst>
          </p:cNvPr>
          <p:cNvCxnSpPr>
            <a:cxnSpLocks/>
          </p:cNvCxnSpPr>
          <p:nvPr userDrawn="1"/>
        </p:nvCxnSpPr>
        <p:spPr>
          <a:xfrm>
            <a:off x="159768" y="652827"/>
            <a:ext cx="9932188" cy="0"/>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sp>
        <p:nvSpPr>
          <p:cNvPr id="23" name="文本占位符 21">
            <a:extLst>
              <a:ext uri="{FF2B5EF4-FFF2-40B4-BE49-F238E27FC236}">
                <a16:creationId xmlns:a16="http://schemas.microsoft.com/office/drawing/2014/main" id="{6E8ACFE9-A76F-42F6-BB3C-7D8A712C0580}"/>
              </a:ext>
            </a:extLst>
          </p:cNvPr>
          <p:cNvSpPr>
            <a:spLocks noGrp="1"/>
          </p:cNvSpPr>
          <p:nvPr>
            <p:ph type="body" sz="quarter" idx="16"/>
          </p:nvPr>
        </p:nvSpPr>
        <p:spPr>
          <a:xfrm>
            <a:off x="103614" y="65112"/>
            <a:ext cx="9739487" cy="435382"/>
          </a:xfrm>
        </p:spPr>
        <p:txBody>
          <a:bodyPr>
            <a:noAutofit/>
          </a:bodyPr>
          <a:lstStyle>
            <a:lvl1pPr marL="0" indent="0">
              <a:buNone/>
              <a:defRPr sz="3200" spc="300" baseline="0">
                <a:solidFill>
                  <a:srgbClr val="1A78C3"/>
                </a:solidFill>
                <a:latin typeface="Tahoma" panose="020B0604030504040204" pitchFamily="34" charset="0"/>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5631A6-1216-4D3B-AD9F-5964EB173B09}"/>
              </a:ext>
            </a:extLst>
          </p:cNvPr>
          <p:cNvSpPr/>
          <p:nvPr userDrawn="1"/>
        </p:nvSpPr>
        <p:spPr>
          <a:xfrm>
            <a:off x="0" y="6550223"/>
            <a:ext cx="12192000" cy="316141"/>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E752467-6641-4F3F-A313-64B5EFD118D0}"/>
              </a:ext>
            </a:extLst>
          </p:cNvPr>
          <p:cNvSpPr txBox="1"/>
          <p:nvPr userDrawn="1"/>
        </p:nvSpPr>
        <p:spPr>
          <a:xfrm>
            <a:off x="9635302" y="6550223"/>
            <a:ext cx="1993783" cy="307777"/>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计算机组成原理与汇编</a:t>
            </a:r>
          </a:p>
        </p:txBody>
      </p:sp>
      <p:pic>
        <p:nvPicPr>
          <p:cNvPr id="9" name="图片 8" descr="手机屏幕的截图&#10;&#10;描述已自动生成">
            <a:extLst>
              <a:ext uri="{FF2B5EF4-FFF2-40B4-BE49-F238E27FC236}">
                <a16:creationId xmlns:a16="http://schemas.microsoft.com/office/drawing/2014/main" id="{608A7CD5-7476-4E1D-A603-2C095A5CE1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588642"/>
            <a:ext cx="1820411" cy="233889"/>
          </a:xfrm>
          <a:prstGeom prst="rect">
            <a:avLst/>
          </a:prstGeom>
        </p:spPr>
      </p:pic>
      <p:pic>
        <p:nvPicPr>
          <p:cNvPr id="10" name="图片 9">
            <a:extLst>
              <a:ext uri="{FF2B5EF4-FFF2-40B4-BE49-F238E27FC236}">
                <a16:creationId xmlns:a16="http://schemas.microsoft.com/office/drawing/2014/main" id="{9B69407E-C6CE-4DAA-B04D-83260060290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10418191" y="116388"/>
            <a:ext cx="1661649" cy="486717"/>
          </a:xfrm>
          <a:prstGeom prst="rect">
            <a:avLst/>
          </a:prstGeom>
        </p:spPr>
      </p:pic>
      <p:sp>
        <p:nvSpPr>
          <p:cNvPr id="11" name="Slide Number Placeholder 6">
            <a:extLst>
              <a:ext uri="{FF2B5EF4-FFF2-40B4-BE49-F238E27FC236}">
                <a16:creationId xmlns:a16="http://schemas.microsoft.com/office/drawing/2014/main" id="{CE9C8BE5-D6BF-4C2B-A6B4-889A0D7B5BE8}"/>
              </a:ext>
            </a:extLst>
          </p:cNvPr>
          <p:cNvSpPr>
            <a:spLocks noGrp="1"/>
          </p:cNvSpPr>
          <p:nvPr>
            <p:ph type="sldNum" sz="quarter" idx="12"/>
          </p:nvPr>
        </p:nvSpPr>
        <p:spPr>
          <a:xfrm>
            <a:off x="11681593" y="6578364"/>
            <a:ext cx="457898" cy="271858"/>
          </a:xfrm>
        </p:spPr>
        <p:txBody>
          <a:bodyPr/>
          <a:lstStyle>
            <a:lvl1pPr>
              <a:defRPr>
                <a:solidFill>
                  <a:schemeClr val="bg1"/>
                </a:solidFill>
              </a:defRPr>
            </a:lvl1pPr>
          </a:lstStyle>
          <a:p>
            <a:fld id="{D12C7F20-4EEE-4847-AC76-B538472E8A39}" type="slidenum">
              <a:rPr lang="zh-CN" altLang="en-US" smtClean="0"/>
              <a:pPr/>
              <a:t>‹#›</a:t>
            </a:fld>
            <a:endParaRPr lang="zh-CN" altLang="en-US"/>
          </a:p>
        </p:txBody>
      </p:sp>
      <p:sp>
        <p:nvSpPr>
          <p:cNvPr id="15" name="文本占位符 14">
            <a:extLst>
              <a:ext uri="{FF2B5EF4-FFF2-40B4-BE49-F238E27FC236}">
                <a16:creationId xmlns:a16="http://schemas.microsoft.com/office/drawing/2014/main" id="{80D01A6C-0B64-4E34-9C21-9F3DACC6FD7E}"/>
              </a:ext>
            </a:extLst>
          </p:cNvPr>
          <p:cNvSpPr>
            <a:spLocks noGrp="1"/>
          </p:cNvSpPr>
          <p:nvPr>
            <p:ph type="body" sz="quarter" idx="15"/>
          </p:nvPr>
        </p:nvSpPr>
        <p:spPr>
          <a:xfrm>
            <a:off x="244054" y="846700"/>
            <a:ext cx="8128160" cy="914400"/>
          </a:xfrm>
        </p:spPr>
        <p:txBody>
          <a:bodyPr/>
          <a:lstStyle>
            <a:lvl1pPr marL="228600" indent="-228600">
              <a:buClr>
                <a:srgbClr val="FF6600"/>
              </a:buClr>
              <a:buFont typeface="Wingdings" panose="05000000000000000000" pitchFamily="2" charset="2"/>
              <a:buChar char="n"/>
              <a:defRPr>
                <a:solidFill>
                  <a:srgbClr val="1A78C3"/>
                </a:solidFill>
              </a:defRPr>
            </a:lvl1pPr>
            <a:lvl2pPr marL="685165" indent="-228600">
              <a:buClr>
                <a:srgbClr val="FF6600"/>
              </a:buClr>
              <a:buFont typeface="Wingdings" panose="05000000000000000000" pitchFamily="2" charset="2"/>
              <a:buChar char="n"/>
              <a:defRPr>
                <a:solidFill>
                  <a:srgbClr val="1A78C3"/>
                </a:solidFill>
              </a:defRPr>
            </a:lvl2pPr>
            <a:lvl3pPr marL="1142365" indent="-228600">
              <a:buClr>
                <a:srgbClr val="FF6600"/>
              </a:buClr>
              <a:buFont typeface="Wingdings" panose="05000000000000000000" pitchFamily="2" charset="2"/>
              <a:buChar char="n"/>
              <a:defRPr>
                <a:solidFill>
                  <a:srgbClr val="1A78C3"/>
                </a:solidFill>
              </a:defRPr>
            </a:lvl3pPr>
            <a:lvl4pPr marL="1599565" indent="-228600">
              <a:buClr>
                <a:srgbClr val="FF6600"/>
              </a:buClr>
              <a:buFont typeface="Wingdings" panose="05000000000000000000" pitchFamily="2" charset="2"/>
              <a:buChar char="n"/>
              <a:defRPr>
                <a:solidFill>
                  <a:srgbClr val="1A78C3"/>
                </a:solidFill>
              </a:defRPr>
            </a:lvl4pPr>
            <a:lvl5pPr marL="2056130" indent="-228600">
              <a:buClr>
                <a:srgbClr val="FF6600"/>
              </a:buClr>
              <a:buFont typeface="Wingdings" panose="05000000000000000000" pitchFamily="2" charset="2"/>
              <a:buChar char="n"/>
              <a:defRPr>
                <a:solidFill>
                  <a:srgbClr val="1A78C3"/>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cxnSp>
        <p:nvCxnSpPr>
          <p:cNvPr id="17" name="直接连接符 16">
            <a:extLst>
              <a:ext uri="{FF2B5EF4-FFF2-40B4-BE49-F238E27FC236}">
                <a16:creationId xmlns:a16="http://schemas.microsoft.com/office/drawing/2014/main" id="{E737AA01-1AE8-4BD7-9A3F-948B9C246C97}"/>
              </a:ext>
            </a:extLst>
          </p:cNvPr>
          <p:cNvCxnSpPr>
            <a:cxnSpLocks/>
          </p:cNvCxnSpPr>
          <p:nvPr userDrawn="1"/>
        </p:nvCxnSpPr>
        <p:spPr>
          <a:xfrm>
            <a:off x="159768" y="652827"/>
            <a:ext cx="9932188" cy="0"/>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sp>
        <p:nvSpPr>
          <p:cNvPr id="22" name="文本占位符 21">
            <a:extLst>
              <a:ext uri="{FF2B5EF4-FFF2-40B4-BE49-F238E27FC236}">
                <a16:creationId xmlns:a16="http://schemas.microsoft.com/office/drawing/2014/main" id="{1D713754-EBEA-4A15-87D3-4E8985683B18}"/>
              </a:ext>
            </a:extLst>
          </p:cNvPr>
          <p:cNvSpPr>
            <a:spLocks noGrp="1"/>
          </p:cNvSpPr>
          <p:nvPr>
            <p:ph type="body" sz="quarter" idx="16"/>
          </p:nvPr>
        </p:nvSpPr>
        <p:spPr>
          <a:xfrm>
            <a:off x="112160" y="116388"/>
            <a:ext cx="9739487" cy="435382"/>
          </a:xfrm>
        </p:spPr>
        <p:txBody>
          <a:bodyPr>
            <a:noAutofit/>
          </a:bodyPr>
          <a:lstStyle>
            <a:lvl1pPr marL="0" indent="0">
              <a:buNone/>
              <a:defRPr sz="3200" baseline="0">
                <a:solidFill>
                  <a:srgbClr val="1A78C3"/>
                </a:solidFill>
                <a:latin typeface="Tahoma" panose="020B0604030504040204" pitchFamily="34" charset="0"/>
              </a:defRPr>
            </a:lvl1pPr>
          </a:lstStyle>
          <a:p>
            <a:pPr lvl="0"/>
            <a:r>
              <a:rPr lang="zh-CN" altLang="en-US" dirty="0"/>
              <a:t>单击此处编辑母版文本样式</a:t>
            </a:r>
          </a:p>
        </p:txBody>
      </p:sp>
    </p:spTree>
    <p:extLst>
      <p:ext uri="{BB962C8B-B14F-4D97-AF65-F5344CB8AC3E}">
        <p14:creationId xmlns:p14="http://schemas.microsoft.com/office/powerpoint/2010/main" val="254955101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1" y="1825627"/>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1" y="1825627"/>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334CBE2-C77D-492C-A7EF-E10811A923F0}" type="datetime1">
              <a:rPr lang="zh-CN" altLang="en-US" smtClean="0"/>
              <a:t>2021/9/28</a:t>
            </a:fld>
            <a:endParaRPr lang="zh-CN" altLang="en-US"/>
          </a:p>
        </p:txBody>
      </p:sp>
      <p:sp>
        <p:nvSpPr>
          <p:cNvPr id="6" name="Footer Placeholder 5"/>
          <p:cNvSpPr>
            <a:spLocks noGrp="1"/>
          </p:cNvSpPr>
          <p:nvPr>
            <p:ph type="ftr" sz="quarter" idx="11"/>
          </p:nvPr>
        </p:nvSpPr>
        <p:spPr/>
        <p:txBody>
          <a:bodyPr/>
          <a:lstStyle/>
          <a:p>
            <a:r>
              <a:rPr lang="en-US" altLang="zh-CN"/>
              <a:t>SSSSSSSSSSSSSSSSSS</a:t>
            </a:r>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90" y="1681163"/>
            <a:ext cx="5157786"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90" y="2505076"/>
            <a:ext cx="515778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9"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1" y="2505076"/>
            <a:ext cx="5183189"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73BE3C0-92A9-461F-9476-40DF4BBCADAB}" type="datetime1">
              <a:rPr lang="zh-CN" altLang="en-US" smtClean="0"/>
              <a:t>2021/9/28</a:t>
            </a:fld>
            <a:endParaRPr lang="zh-CN" altLang="en-US"/>
          </a:p>
        </p:txBody>
      </p:sp>
      <p:sp>
        <p:nvSpPr>
          <p:cNvPr id="8" name="Footer Placeholder 7"/>
          <p:cNvSpPr>
            <a:spLocks noGrp="1"/>
          </p:cNvSpPr>
          <p:nvPr>
            <p:ph type="ftr" sz="quarter" idx="11"/>
          </p:nvPr>
        </p:nvSpPr>
        <p:spPr/>
        <p:txBody>
          <a:bodyPr/>
          <a:lstStyle/>
          <a:p>
            <a:r>
              <a:rPr lang="en-US" altLang="zh-CN"/>
              <a:t>SSSSSSSSSSSSSSSSSS</a:t>
            </a:r>
            <a:endParaRPr lang="zh-CN" altLang="en-US"/>
          </a:p>
        </p:txBody>
      </p:sp>
      <p:sp>
        <p:nvSpPr>
          <p:cNvPr id="9" name="Slide Number Placeholder 8"/>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E8F07EC-DC3A-4A04-AAE1-5B002CEBAED6}"/>
              </a:ext>
            </a:extLst>
          </p:cNvPr>
          <p:cNvSpPr/>
          <p:nvPr userDrawn="1"/>
        </p:nvSpPr>
        <p:spPr>
          <a:xfrm>
            <a:off x="0" y="6578364"/>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文本框 6">
            <a:extLst>
              <a:ext uri="{FF2B5EF4-FFF2-40B4-BE49-F238E27FC236}">
                <a16:creationId xmlns:a16="http://schemas.microsoft.com/office/drawing/2014/main" id="{6F9BAAFD-F10D-477E-87FA-6BC4DF1D95CC}"/>
              </a:ext>
            </a:extLst>
          </p:cNvPr>
          <p:cNvSpPr txBox="1"/>
          <p:nvPr userDrawn="1"/>
        </p:nvSpPr>
        <p:spPr>
          <a:xfrm>
            <a:off x="9635302" y="6550223"/>
            <a:ext cx="1993783" cy="307777"/>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计算机组成原理与汇编</a:t>
            </a:r>
          </a:p>
        </p:txBody>
      </p:sp>
      <p:pic>
        <p:nvPicPr>
          <p:cNvPr id="12" name="图片 11" descr="手机屏幕的截图&#10;&#10;描述已自动生成">
            <a:extLst>
              <a:ext uri="{FF2B5EF4-FFF2-40B4-BE49-F238E27FC236}">
                <a16:creationId xmlns:a16="http://schemas.microsoft.com/office/drawing/2014/main" id="{E6C118A0-7259-4CF7-86C0-1E0D872D43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597031"/>
            <a:ext cx="1820411" cy="233889"/>
          </a:xfrm>
          <a:prstGeom prst="rect">
            <a:avLst/>
          </a:prstGeom>
        </p:spPr>
      </p:pic>
      <p:pic>
        <p:nvPicPr>
          <p:cNvPr id="13" name="图片 12">
            <a:extLst>
              <a:ext uri="{FF2B5EF4-FFF2-40B4-BE49-F238E27FC236}">
                <a16:creationId xmlns:a16="http://schemas.microsoft.com/office/drawing/2014/main" id="{63D0501B-7B68-427E-8590-1751431AE6F4}"/>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10418191" y="116388"/>
            <a:ext cx="1661649" cy="48671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59677D-4309-4CF5-A93F-8278B4A99640}" type="datetime1">
              <a:rPr lang="zh-CN" altLang="en-US" smtClean="0"/>
              <a:t>2021/9/28</a:t>
            </a:fld>
            <a:endParaRPr lang="zh-CN" altLang="en-US"/>
          </a:p>
        </p:txBody>
      </p:sp>
      <p:sp>
        <p:nvSpPr>
          <p:cNvPr id="5" name="Footer Placeholder 4"/>
          <p:cNvSpPr>
            <a:spLocks noGrp="1"/>
          </p:cNvSpPr>
          <p:nvPr>
            <p:ph type="ftr" sz="quarter" idx="11"/>
          </p:nvPr>
        </p:nvSpPr>
        <p:spPr/>
        <p:txBody>
          <a:bodyPr/>
          <a:lstStyle/>
          <a:p>
            <a:r>
              <a:rPr lang="en-US" altLang="zh-CN"/>
              <a:t>SSSSSSSSSSSSSSSSSS</a:t>
            </a:r>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8"/>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2" y="365128"/>
            <a:ext cx="7734301"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2A16139-6716-4FFB-8B2C-DFE1C09F99E4}" type="datetime1">
              <a:rPr lang="zh-CN" altLang="en-US" smtClean="0"/>
              <a:t>2021/9/28</a:t>
            </a:fld>
            <a:endParaRPr lang="zh-CN" altLang="en-US"/>
          </a:p>
        </p:txBody>
      </p:sp>
      <p:sp>
        <p:nvSpPr>
          <p:cNvPr id="5" name="Footer Placeholder 4"/>
          <p:cNvSpPr>
            <a:spLocks noGrp="1"/>
          </p:cNvSpPr>
          <p:nvPr>
            <p:ph type="ftr" sz="quarter" idx="11"/>
          </p:nvPr>
        </p:nvSpPr>
        <p:spPr/>
        <p:txBody>
          <a:bodyPr/>
          <a:lstStyle/>
          <a:p>
            <a:r>
              <a:rPr lang="en-US" altLang="zh-CN"/>
              <a:t>SSSSSSSSSSSSSSSSSS</a:t>
            </a:r>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1" y="1825627"/>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4846A-A25D-4FD5-89E1-A839224C7CA4}" type="datetime1">
              <a:rPr lang="zh-CN" altLang="en-US" smtClean="0"/>
              <a:t>2021/9/28</a:t>
            </a:fld>
            <a:endParaRPr lang="zh-CN" alt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SSSSSSSSSSSSSSSSSS</a:t>
            </a:r>
            <a:endParaRPr lang="zh-CN" alt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C7F20-4EEE-4847-AC76-B538472E8A3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70" r:id="rId2"/>
    <p:sldLayoutId id="2147483655" r:id="rId3"/>
    <p:sldLayoutId id="2147483669" r:id="rId4"/>
    <p:sldLayoutId id="2147483657" r:id="rId5"/>
    <p:sldLayoutId id="2147483658" r:id="rId6"/>
    <p:sldLayoutId id="2147483660" r:id="rId7"/>
    <p:sldLayoutId id="2147483663" r:id="rId8"/>
    <p:sldLayoutId id="2147483664" r:id="rId9"/>
    <p:sldLayoutId id="2147483665" r:id="rId10"/>
  </p:sldLayoutIdLst>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hf hdr="0" dt="0"/>
  <p:txStyles>
    <p:titleStyle>
      <a:lvl1pPr algn="l" defTabSz="913765"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1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0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2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1EC55D9C-402D-459A-ABCD-2C25C2FD18AB}" type="datetime1">
              <a:rPr lang="zh-CN" altLang="en-US" smtClean="0"/>
              <a:t>2021/9/28</a:t>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r>
              <a:rPr lang="en-US" altLang="zh-CN"/>
              <a:t>SSSSSSSSSSSSSSSSSS</a:t>
            </a:r>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code/04.CSS/4-05-Inheritance.html"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code/04.CSS/4-06-Selector.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code/04.CSS/4-07-Attribute%20selectors.html" TargetMode="Externa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code/04.CSS/4-08-Pseudo%20classes-a.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hyperlink" Target="code/04.CSS/4-01-index.html"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code/04.CSS/4-09-Pseudo%20classes-target.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hyperlink" Target="code/04.CSS/4-10-Pseudo%20classes-nth-child.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code/04.CSS/4-11-Block%20bo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hyperlink" Target="code/04.CSS/4-11-Block%20box-Margin.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code/04.CSS/4-12-Block%20box-Margin%20collapsing.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code/04.CSS/4-13-Block%20box-Borders.html" TargetMode="External"/><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hyperlink" Target="code/04.CSS/4-15-Inline%20boxes.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hyperlink" Target="code/04.CSS/4-16-box-inline-block.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hyperlink" Target="code/04.CSS/4-23-Overflow.ht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code/04.CSS/4-17-Background--Background%20Colors.html"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hyperlink" Target="code/04.CSS/4-18-Background--Background%20Image--1.html"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code/04.CSS/4-02-External%20stylesheet.html" TargetMode="Externa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hyperlink" Target="code/04.CSS/4-19-Background--background-repeat.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code/04.CSS/4-20-Background--Background%20position.html"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hyperlink" Target="code/04.CSS/4-21-Background--Sprite.html" TargetMode="Externa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hyperlink" Target="code/04.CSS/4-22-Background-radius.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code/04.CSS/4-24-Relative%20length.html"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3" Type="http://schemas.openxmlformats.org/officeDocument/2006/relationships/hyperlink" Target="code/04.CSS/4-25--ems%20and%20rems.html"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code/04.CSS/4-03-Internal%20stylesheet.html"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hyperlink" Target="code/04.CSS/4-29-color.html"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3" Type="http://schemas.openxmlformats.org/officeDocument/2006/relationships/hyperlink" Target="code/04.CSS/4-30--Functions.html"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code/04.CSS/4-31--Natural%20size.html"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hyperlink" Target="code/04.CSS/4-33--min%20size.htm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hyperlink" Target="code/04.CSS/4-34--max%20size.html"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code/04.CSS/4-35-object-fit.html"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3" Type="http://schemas.openxmlformats.org/officeDocument/2006/relationships/hyperlink" Target="code/04.CSS/4-40-flexbox0.html"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code/04.CSS/4-41-flexbox-wrap0.html"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code/04.CSS/4-42--flex-align0.html"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code/04.CSS/4-43--complex-flexbox.html"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code/04.CSS/4-44--grid%20layout.html" TargetMode="External"/><Relationship Id="rId7"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34.png"/></Relationships>
</file>

<file path=ppt/slides/_rels/slide81.xml.rels><?xml version="1.0" encoding="UTF-8" standalone="yes"?>
<Relationships xmlns="http://schemas.openxmlformats.org/package/2006/relationships"><Relationship Id="rId3" Type="http://schemas.openxmlformats.org/officeDocument/2006/relationships/hyperlink" Target="code/04.CSS/4-45--Line-based%20placement.html"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hyperlink" Target="code/04.CSS/4-46--grid-template-areas.html"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code/04.CSS/4-47--float.html"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hyperlink" Target="code/04.CSS/4-49--float--clear.html" TargetMode="External"/><Relationship Id="rId5" Type="http://schemas.openxmlformats.org/officeDocument/2006/relationships/hyperlink" Target="code/04.CSS/4-48--float--two--columns.html" TargetMode="External"/><Relationship Id="rId4" Type="http://schemas.openxmlformats.org/officeDocument/2006/relationships/hyperlink" Target="code/04.CSS/4-48--float--first-letter.html"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code/04.CSS/4-50--position--relative.html"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code/04.CSS/4-51--position--fixed.html"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hyperlink" Target="code/04.CSS/4-51--position--sticky.html"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code/04.CSS/4-52--position--z-index.html"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87.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670" y="2082832"/>
            <a:ext cx="12191330" cy="830997"/>
          </a:xfrm>
          <a:prstGeom prst="rect">
            <a:avLst/>
          </a:prstGeom>
          <a:noFill/>
        </p:spPr>
        <p:txBody>
          <a:bodyPr wrap="square" rtlCol="0">
            <a:spAutoFit/>
          </a:bodyPr>
          <a:lstStyle/>
          <a:p>
            <a:pPr algn="ctr" defTabSz="913765">
              <a:defRPr/>
            </a:pPr>
            <a:r>
              <a:rPr lang="zh-CN" altLang="en-US" sz="4800" spc="1000" dirty="0">
                <a:solidFill>
                  <a:srgbClr val="1A78C3"/>
                </a:solidFill>
                <a:latin typeface="黑体" panose="02010609060101010101" pitchFamily="49" charset="-122"/>
              </a:rPr>
              <a:t>第四讲 </a:t>
            </a:r>
            <a:r>
              <a:rPr lang="en-US" altLang="zh-CN" sz="4800" spc="1000" dirty="0">
                <a:solidFill>
                  <a:srgbClr val="1A78C3"/>
                </a:solidFill>
                <a:latin typeface="黑体" panose="02010609060101010101" pitchFamily="49" charset="-122"/>
              </a:rPr>
              <a:t>CSS</a:t>
            </a:r>
            <a:endParaRPr lang="zh-CN" altLang="en-US" sz="4800" spc="1000" dirty="0">
              <a:solidFill>
                <a:srgbClr val="1A78C3"/>
              </a:solidFill>
              <a:latin typeface="黑体" panose="02010609060101010101" pitchFamily="49" charset="-122"/>
            </a:endParaRPr>
          </a:p>
        </p:txBody>
      </p:sp>
      <p:pic>
        <p:nvPicPr>
          <p:cNvPr id="10" name="图片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
        <p:nvSpPr>
          <p:cNvPr id="4" name="文本框 3">
            <a:extLst>
              <a:ext uri="{FF2B5EF4-FFF2-40B4-BE49-F238E27FC236}">
                <a16:creationId xmlns:a16="http://schemas.microsoft.com/office/drawing/2014/main" id="{EBB28387-7A21-4FF0-8E8E-8084D44E3C48}"/>
              </a:ext>
            </a:extLst>
          </p:cNvPr>
          <p:cNvSpPr txBox="1"/>
          <p:nvPr/>
        </p:nvSpPr>
        <p:spPr>
          <a:xfrm>
            <a:off x="670" y="4268044"/>
            <a:ext cx="12191330" cy="400110"/>
          </a:xfrm>
          <a:prstGeom prst="rect">
            <a:avLst/>
          </a:prstGeom>
          <a:noFill/>
        </p:spPr>
        <p:txBody>
          <a:bodyPr wrap="square" rtlCol="0">
            <a:spAutoFit/>
          </a:bodyPr>
          <a:lstStyle/>
          <a:p>
            <a:pPr algn="ctr" defTabSz="913765">
              <a:defRPr/>
            </a:pPr>
            <a:r>
              <a:rPr lang="zh-CN" altLang="en-US" sz="2000" dirty="0">
                <a:solidFill>
                  <a:srgbClr val="1A78C3"/>
                </a:solidFill>
                <a:latin typeface="黑体" panose="02010609060101010101" pitchFamily="49" charset="-122"/>
                <a:ea typeface="黑体" panose="02010609060101010101" pitchFamily="49" charset="-122"/>
              </a:rPr>
              <a:t>盛 羽</a:t>
            </a:r>
            <a:endParaRPr lang="en-US" altLang="zh-CN" sz="2000" dirty="0">
              <a:solidFill>
                <a:srgbClr val="1A78C3"/>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245F9917-8A2A-46F8-8920-8EBB6E5E9BB9}"/>
              </a:ext>
            </a:extLst>
          </p:cNvPr>
          <p:cNvSpPr txBox="1"/>
          <p:nvPr/>
        </p:nvSpPr>
        <p:spPr>
          <a:xfrm>
            <a:off x="0" y="4739666"/>
            <a:ext cx="12191330" cy="461665"/>
          </a:xfrm>
          <a:prstGeom prst="rect">
            <a:avLst/>
          </a:prstGeom>
          <a:noFill/>
        </p:spPr>
        <p:txBody>
          <a:bodyPr wrap="square" rtlCol="0">
            <a:spAutoFit/>
          </a:bodyPr>
          <a:lstStyle/>
          <a:p>
            <a:pPr algn="ctr" defTabSz="913765">
              <a:defRPr/>
            </a:pPr>
            <a:r>
              <a:rPr lang="zh-CN" altLang="en-US" sz="2400" dirty="0">
                <a:solidFill>
                  <a:srgbClr val="1A78C3"/>
                </a:solidFill>
                <a:latin typeface="黑体" panose="02010609060101010101" pitchFamily="49" charset="-122"/>
                <a:ea typeface="黑体" panose="02010609060101010101" pitchFamily="49" charset="-122"/>
              </a:rPr>
              <a:t>中南大学计算机学院</a:t>
            </a:r>
            <a:endParaRPr lang="en-US" altLang="zh-CN" sz="2400" dirty="0">
              <a:solidFill>
                <a:srgbClr val="1A78C3"/>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F45F66EE-32C5-4B9D-A341-9F00E0CE9FB8}"/>
              </a:ext>
            </a:extLst>
          </p:cNvPr>
          <p:cNvSpPr txBox="1"/>
          <p:nvPr/>
        </p:nvSpPr>
        <p:spPr>
          <a:xfrm>
            <a:off x="670" y="5272843"/>
            <a:ext cx="12191330" cy="400110"/>
          </a:xfrm>
          <a:prstGeom prst="rect">
            <a:avLst/>
          </a:prstGeom>
          <a:noFill/>
        </p:spPr>
        <p:txBody>
          <a:bodyPr wrap="square" rtlCol="0">
            <a:spAutoFit/>
          </a:bodyPr>
          <a:lstStyle/>
          <a:p>
            <a:pPr algn="ctr" defTabSz="913765">
              <a:defRPr/>
            </a:pPr>
            <a:r>
              <a:rPr lang="en-US" altLang="zh-CN" sz="2000" dirty="0">
                <a:solidFill>
                  <a:srgbClr val="1A78C3"/>
                </a:solidFill>
                <a:latin typeface="黑体" panose="02010609060101010101" pitchFamily="49" charset="-122"/>
                <a:ea typeface="黑体" panose="02010609060101010101" pitchFamily="49" charset="-122"/>
              </a:rPr>
              <a:t>shengyu@csu.edu.cn</a:t>
            </a:r>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F3472F-6072-4232-B3F9-77E95184DD00}"/>
              </a:ext>
            </a:extLst>
          </p:cNvPr>
          <p:cNvSpPr>
            <a:spLocks noGrp="1"/>
          </p:cNvSpPr>
          <p:nvPr>
            <p:ph type="sldNum" sz="quarter" idx="12"/>
          </p:nvPr>
        </p:nvSpPr>
        <p:spPr/>
        <p:txBody>
          <a:bodyPr/>
          <a:lstStyle/>
          <a:p>
            <a:fld id="{D12C7F20-4EEE-4847-AC76-B538472E8A39}" type="slidenum">
              <a:rPr lang="zh-CN" altLang="en-US" smtClean="0"/>
              <a:pPr/>
              <a:t>9</a:t>
            </a:fld>
            <a:endParaRPr lang="zh-CN" altLang="en-US"/>
          </a:p>
        </p:txBody>
      </p:sp>
      <p:sp>
        <p:nvSpPr>
          <p:cNvPr id="3" name="文本占位符 2">
            <a:extLst>
              <a:ext uri="{FF2B5EF4-FFF2-40B4-BE49-F238E27FC236}">
                <a16:creationId xmlns:a16="http://schemas.microsoft.com/office/drawing/2014/main" id="{1CCFF635-CD1F-42C1-81E4-89B4F805753F}"/>
              </a:ext>
            </a:extLst>
          </p:cNvPr>
          <p:cNvSpPr>
            <a:spLocks noGrp="1"/>
          </p:cNvSpPr>
          <p:nvPr>
            <p:ph type="body" sz="quarter" idx="15"/>
          </p:nvPr>
        </p:nvSpPr>
        <p:spPr/>
        <p:txBody>
          <a:bodyPr/>
          <a:lstStyle/>
          <a:p>
            <a:r>
              <a:rPr lang="en-US" altLang="zh-CN" dirty="0"/>
              <a:t>CSS</a:t>
            </a:r>
          </a:p>
          <a:p>
            <a:pPr lvl="1"/>
            <a:r>
              <a:rPr lang="zh-CN" altLang="en-US" dirty="0">
                <a:solidFill>
                  <a:srgbClr val="ED7D31"/>
                </a:solidFill>
              </a:rPr>
              <a:t>层叠</a:t>
            </a:r>
            <a:r>
              <a:rPr lang="zh-CN" altLang="en-US" dirty="0"/>
              <a:t>样式表</a:t>
            </a:r>
            <a:r>
              <a:rPr lang="en-US" altLang="zh-CN" dirty="0"/>
              <a:t>(</a:t>
            </a:r>
            <a:r>
              <a:rPr lang="en-US" altLang="zh-CN" dirty="0">
                <a:solidFill>
                  <a:srgbClr val="ED7D31"/>
                </a:solidFill>
              </a:rPr>
              <a:t>Cascading</a:t>
            </a:r>
            <a:r>
              <a:rPr lang="en-US" altLang="zh-CN" dirty="0"/>
              <a:t> Style Sheets)</a:t>
            </a:r>
          </a:p>
          <a:p>
            <a:pPr marL="514350" indent="-514350">
              <a:buFont typeface="+mj-lt"/>
              <a:buAutoNum type="arabicPeriod"/>
            </a:pPr>
            <a:r>
              <a:rPr lang="zh-CN" altLang="en-US" dirty="0"/>
              <a:t>层叠</a:t>
            </a:r>
            <a:endParaRPr lang="en-US" altLang="zh-CN" dirty="0"/>
          </a:p>
          <a:p>
            <a:pPr lvl="1"/>
            <a:r>
              <a:rPr lang="zh-CN" altLang="en-US" dirty="0"/>
              <a:t>多个</a:t>
            </a:r>
            <a:r>
              <a:rPr lang="en-US" altLang="zh-CN" dirty="0"/>
              <a:t>CSS</a:t>
            </a:r>
            <a:r>
              <a:rPr lang="zh-CN" altLang="en-US" dirty="0"/>
              <a:t>规则应用于同一个元素</a:t>
            </a:r>
            <a:endParaRPr lang="en-US" altLang="zh-CN" dirty="0"/>
          </a:p>
          <a:p>
            <a:pPr lvl="1"/>
            <a:r>
              <a:rPr lang="zh-CN" altLang="en-US" dirty="0"/>
              <a:t>当应用两条</a:t>
            </a:r>
            <a:r>
              <a:rPr lang="zh-CN" altLang="en-US" dirty="0">
                <a:solidFill>
                  <a:srgbClr val="ED7D31"/>
                </a:solidFill>
              </a:rPr>
              <a:t>同级别</a:t>
            </a:r>
            <a:r>
              <a:rPr lang="zh-CN" altLang="en-US" dirty="0"/>
              <a:t>的规则到一个元素的时候，写在</a:t>
            </a:r>
            <a:r>
              <a:rPr lang="zh-CN" altLang="en-US" dirty="0">
                <a:solidFill>
                  <a:srgbClr val="ED7D31"/>
                </a:solidFill>
              </a:rPr>
              <a:t>后面的</a:t>
            </a:r>
            <a:r>
              <a:rPr lang="zh-CN" altLang="en-US" dirty="0"/>
              <a:t>就是实际使用的规则。</a:t>
            </a:r>
          </a:p>
        </p:txBody>
      </p:sp>
      <p:sp>
        <p:nvSpPr>
          <p:cNvPr id="4" name="文本占位符 3">
            <a:extLst>
              <a:ext uri="{FF2B5EF4-FFF2-40B4-BE49-F238E27FC236}">
                <a16:creationId xmlns:a16="http://schemas.microsoft.com/office/drawing/2014/main" id="{E36617BC-E829-4EB8-AB72-926D0B8CD7FA}"/>
              </a:ext>
            </a:extLst>
          </p:cNvPr>
          <p:cNvSpPr>
            <a:spLocks noGrp="1"/>
          </p:cNvSpPr>
          <p:nvPr>
            <p:ph type="body" sz="quarter" idx="16"/>
          </p:nvPr>
        </p:nvSpPr>
        <p:spPr/>
        <p:txBody>
          <a:bodyPr/>
          <a:lstStyle/>
          <a:p>
            <a:r>
              <a:rPr lang="en-US" altLang="zh-CN" dirty="0"/>
              <a:t>2.</a:t>
            </a:r>
            <a:r>
              <a:rPr lang="zh-CN" altLang="en-US" dirty="0"/>
              <a:t>层叠与继承</a:t>
            </a:r>
          </a:p>
        </p:txBody>
      </p:sp>
      <p:pic>
        <p:nvPicPr>
          <p:cNvPr id="7" name="图片 6">
            <a:extLst>
              <a:ext uri="{FF2B5EF4-FFF2-40B4-BE49-F238E27FC236}">
                <a16:creationId xmlns:a16="http://schemas.microsoft.com/office/drawing/2014/main" id="{B9AAC7B5-FDD0-4DE5-82A2-519B0A44C224}"/>
              </a:ext>
            </a:extLst>
          </p:cNvPr>
          <p:cNvPicPr>
            <a:picLocks noChangeAspect="1"/>
          </p:cNvPicPr>
          <p:nvPr/>
        </p:nvPicPr>
        <p:blipFill>
          <a:blip r:embed="rId2"/>
          <a:stretch>
            <a:fillRect/>
          </a:stretch>
        </p:blipFill>
        <p:spPr>
          <a:xfrm>
            <a:off x="2132842" y="2083126"/>
            <a:ext cx="4447619" cy="4495238"/>
          </a:xfrm>
          <a:prstGeom prst="rect">
            <a:avLst/>
          </a:prstGeom>
        </p:spPr>
      </p:pic>
      <p:pic>
        <p:nvPicPr>
          <p:cNvPr id="9" name="图片 8">
            <a:extLst>
              <a:ext uri="{FF2B5EF4-FFF2-40B4-BE49-F238E27FC236}">
                <a16:creationId xmlns:a16="http://schemas.microsoft.com/office/drawing/2014/main" id="{66FE2867-FA91-4459-8F1B-D1B2B194C0EC}"/>
              </a:ext>
            </a:extLst>
          </p:cNvPr>
          <p:cNvPicPr>
            <a:picLocks noChangeAspect="1"/>
          </p:cNvPicPr>
          <p:nvPr/>
        </p:nvPicPr>
        <p:blipFill>
          <a:blip r:embed="rId3"/>
          <a:stretch>
            <a:fillRect/>
          </a:stretch>
        </p:blipFill>
        <p:spPr>
          <a:xfrm>
            <a:off x="7333830" y="3576659"/>
            <a:ext cx="3209524" cy="771429"/>
          </a:xfrm>
          <a:prstGeom prst="rect">
            <a:avLst/>
          </a:prstGeom>
        </p:spPr>
      </p:pic>
    </p:spTree>
    <p:extLst>
      <p:ext uri="{BB962C8B-B14F-4D97-AF65-F5344CB8AC3E}">
        <p14:creationId xmlns:p14="http://schemas.microsoft.com/office/powerpoint/2010/main" val="102367398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F3472F-6072-4232-B3F9-77E95184DD00}"/>
              </a:ext>
            </a:extLst>
          </p:cNvPr>
          <p:cNvSpPr>
            <a:spLocks noGrp="1"/>
          </p:cNvSpPr>
          <p:nvPr>
            <p:ph type="sldNum" sz="quarter" idx="12"/>
          </p:nvPr>
        </p:nvSpPr>
        <p:spPr/>
        <p:txBody>
          <a:bodyPr/>
          <a:lstStyle/>
          <a:p>
            <a:fld id="{D12C7F20-4EEE-4847-AC76-B538472E8A39}" type="slidenum">
              <a:rPr lang="zh-CN" altLang="en-US" smtClean="0"/>
              <a:pPr/>
              <a:t>10</a:t>
            </a:fld>
            <a:endParaRPr lang="zh-CN" altLang="en-US"/>
          </a:p>
        </p:txBody>
      </p:sp>
      <p:sp>
        <p:nvSpPr>
          <p:cNvPr id="3" name="文本占位符 2">
            <a:extLst>
              <a:ext uri="{FF2B5EF4-FFF2-40B4-BE49-F238E27FC236}">
                <a16:creationId xmlns:a16="http://schemas.microsoft.com/office/drawing/2014/main" id="{1CCFF635-CD1F-42C1-81E4-89B4F805753F}"/>
              </a:ext>
            </a:extLst>
          </p:cNvPr>
          <p:cNvSpPr>
            <a:spLocks noGrp="1"/>
          </p:cNvSpPr>
          <p:nvPr>
            <p:ph type="body" sz="quarter" idx="15"/>
          </p:nvPr>
        </p:nvSpPr>
        <p:spPr/>
        <p:txBody>
          <a:bodyPr/>
          <a:lstStyle/>
          <a:p>
            <a:pPr marL="514350" indent="-514350">
              <a:buFont typeface="+mj-lt"/>
              <a:buAutoNum type="arabicPeriod" startAt="2"/>
            </a:pPr>
            <a:r>
              <a:rPr lang="zh-CN" altLang="en-US" dirty="0"/>
              <a:t>优先级</a:t>
            </a:r>
            <a:endParaRPr lang="en-US" altLang="zh-CN" dirty="0"/>
          </a:p>
          <a:p>
            <a:pPr lvl="1"/>
            <a:r>
              <a:rPr lang="zh-CN" altLang="en-US" dirty="0"/>
              <a:t>一个元素选择器不是很具体 </a:t>
            </a:r>
            <a:r>
              <a:rPr lang="en-US" altLang="zh-CN" dirty="0"/>
              <a:t>— </a:t>
            </a:r>
            <a:r>
              <a:rPr lang="zh-CN" altLang="en-US" dirty="0"/>
              <a:t>会选择页面上该类型的所有元素 </a:t>
            </a:r>
            <a:r>
              <a:rPr lang="en-US" altLang="zh-CN" dirty="0"/>
              <a:t>— </a:t>
            </a:r>
            <a:r>
              <a:rPr lang="zh-CN" altLang="en-US" dirty="0"/>
              <a:t>所以它的优先级就会低一些。</a:t>
            </a:r>
          </a:p>
          <a:p>
            <a:pPr lvl="1"/>
            <a:r>
              <a:rPr lang="zh-CN" altLang="en-US" dirty="0"/>
              <a:t>一个类选择器稍微具体点 </a:t>
            </a:r>
            <a:r>
              <a:rPr lang="en-US" altLang="zh-CN" dirty="0"/>
              <a:t>— </a:t>
            </a:r>
            <a:r>
              <a:rPr lang="zh-CN" altLang="en-US" dirty="0"/>
              <a:t>它会选择该页面中有特定 </a:t>
            </a:r>
            <a:r>
              <a:rPr lang="en-US" altLang="zh-CN" dirty="0"/>
              <a:t>class </a:t>
            </a:r>
            <a:r>
              <a:rPr lang="zh-CN" altLang="en-US" dirty="0"/>
              <a:t>属性值的元素 </a:t>
            </a:r>
            <a:r>
              <a:rPr lang="en-US" altLang="zh-CN" dirty="0"/>
              <a:t>— </a:t>
            </a:r>
            <a:r>
              <a:rPr lang="zh-CN" altLang="en-US" dirty="0"/>
              <a:t>所以它的优先级就要高一点。</a:t>
            </a:r>
          </a:p>
        </p:txBody>
      </p:sp>
      <p:sp>
        <p:nvSpPr>
          <p:cNvPr id="4" name="文本占位符 3">
            <a:extLst>
              <a:ext uri="{FF2B5EF4-FFF2-40B4-BE49-F238E27FC236}">
                <a16:creationId xmlns:a16="http://schemas.microsoft.com/office/drawing/2014/main" id="{E36617BC-E829-4EB8-AB72-926D0B8CD7FA}"/>
              </a:ext>
            </a:extLst>
          </p:cNvPr>
          <p:cNvSpPr>
            <a:spLocks noGrp="1"/>
          </p:cNvSpPr>
          <p:nvPr>
            <p:ph type="body" sz="quarter" idx="16"/>
          </p:nvPr>
        </p:nvSpPr>
        <p:spPr/>
        <p:txBody>
          <a:bodyPr/>
          <a:lstStyle/>
          <a:p>
            <a:r>
              <a:rPr lang="en-US" altLang="zh-CN" dirty="0"/>
              <a:t>2.</a:t>
            </a:r>
            <a:r>
              <a:rPr lang="zh-CN" altLang="en-US" dirty="0"/>
              <a:t>层叠与继承</a:t>
            </a:r>
          </a:p>
        </p:txBody>
      </p:sp>
      <p:pic>
        <p:nvPicPr>
          <p:cNvPr id="6" name="图片 5">
            <a:extLst>
              <a:ext uri="{FF2B5EF4-FFF2-40B4-BE49-F238E27FC236}">
                <a16:creationId xmlns:a16="http://schemas.microsoft.com/office/drawing/2014/main" id="{6986B335-4869-4B63-B3F2-0B7B623E5325}"/>
              </a:ext>
            </a:extLst>
          </p:cNvPr>
          <p:cNvPicPr>
            <a:picLocks noChangeAspect="1"/>
          </p:cNvPicPr>
          <p:nvPr/>
        </p:nvPicPr>
        <p:blipFill>
          <a:blip r:embed="rId2"/>
          <a:stretch>
            <a:fillRect/>
          </a:stretch>
        </p:blipFill>
        <p:spPr>
          <a:xfrm>
            <a:off x="1025782" y="2130745"/>
            <a:ext cx="6323809" cy="4447619"/>
          </a:xfrm>
          <a:prstGeom prst="rect">
            <a:avLst/>
          </a:prstGeom>
        </p:spPr>
      </p:pic>
      <p:pic>
        <p:nvPicPr>
          <p:cNvPr id="10" name="图片 9">
            <a:extLst>
              <a:ext uri="{FF2B5EF4-FFF2-40B4-BE49-F238E27FC236}">
                <a16:creationId xmlns:a16="http://schemas.microsoft.com/office/drawing/2014/main" id="{427B8F83-9656-4121-A4A1-5E381A314B6F}"/>
              </a:ext>
            </a:extLst>
          </p:cNvPr>
          <p:cNvPicPr>
            <a:picLocks noChangeAspect="1"/>
          </p:cNvPicPr>
          <p:nvPr/>
        </p:nvPicPr>
        <p:blipFill>
          <a:blip r:embed="rId3"/>
          <a:stretch>
            <a:fillRect/>
          </a:stretch>
        </p:blipFill>
        <p:spPr>
          <a:xfrm>
            <a:off x="8013837" y="3640917"/>
            <a:ext cx="3152381" cy="761905"/>
          </a:xfrm>
          <a:prstGeom prst="rect">
            <a:avLst/>
          </a:prstGeom>
        </p:spPr>
      </p:pic>
    </p:spTree>
    <p:extLst>
      <p:ext uri="{BB962C8B-B14F-4D97-AF65-F5344CB8AC3E}">
        <p14:creationId xmlns:p14="http://schemas.microsoft.com/office/powerpoint/2010/main" val="21004882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5134931-69F2-4B81-8BC9-892558719D2A}"/>
              </a:ext>
            </a:extLst>
          </p:cNvPr>
          <p:cNvSpPr>
            <a:spLocks noGrp="1"/>
          </p:cNvSpPr>
          <p:nvPr>
            <p:ph type="sldNum" sz="quarter" idx="12"/>
          </p:nvPr>
        </p:nvSpPr>
        <p:spPr/>
        <p:txBody>
          <a:bodyPr/>
          <a:lstStyle/>
          <a:p>
            <a:fld id="{D12C7F20-4EEE-4847-AC76-B538472E8A39}" type="slidenum">
              <a:rPr lang="zh-CN" altLang="en-US" smtClean="0"/>
              <a:pPr/>
              <a:t>11</a:t>
            </a:fld>
            <a:endParaRPr lang="zh-CN" altLang="en-US"/>
          </a:p>
        </p:txBody>
      </p:sp>
      <p:sp>
        <p:nvSpPr>
          <p:cNvPr id="3" name="文本占位符 2">
            <a:extLst>
              <a:ext uri="{FF2B5EF4-FFF2-40B4-BE49-F238E27FC236}">
                <a16:creationId xmlns:a16="http://schemas.microsoft.com/office/drawing/2014/main" id="{F6B4E18F-E871-48B2-8B6A-CB8335470907}"/>
              </a:ext>
            </a:extLst>
          </p:cNvPr>
          <p:cNvSpPr>
            <a:spLocks noGrp="1"/>
          </p:cNvSpPr>
          <p:nvPr>
            <p:ph type="body" sz="quarter" idx="15"/>
          </p:nvPr>
        </p:nvSpPr>
        <p:spPr/>
        <p:txBody>
          <a:bodyPr>
            <a:normAutofit fontScale="92500" lnSpcReduction="10000"/>
          </a:bodyPr>
          <a:lstStyle/>
          <a:p>
            <a:pPr marL="514350" indent="-514350">
              <a:buFont typeface="+mj-lt"/>
              <a:buAutoNum type="arabicPeriod" startAt="3"/>
            </a:pPr>
            <a:r>
              <a:rPr lang="zh-CN" altLang="en-US" dirty="0"/>
              <a:t>继承</a:t>
            </a:r>
            <a:endParaRPr lang="en-US" altLang="zh-CN" dirty="0"/>
          </a:p>
          <a:p>
            <a:pPr lvl="1"/>
            <a:r>
              <a:rPr lang="en-US" altLang="zh-CN" dirty="0" err="1"/>
              <a:t>css</a:t>
            </a:r>
            <a:r>
              <a:rPr lang="zh-CN" altLang="en-US" dirty="0"/>
              <a:t>属性继承当前元素的父辈元素上设置的值</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一些设置在父元素上的</a:t>
            </a:r>
            <a:r>
              <a:rPr lang="en-US" altLang="zh-CN" dirty="0" err="1"/>
              <a:t>css</a:t>
            </a:r>
            <a:r>
              <a:rPr lang="zh-CN" altLang="en-US" dirty="0"/>
              <a:t>属性是可以被子元素继承的，有些则不能（</a:t>
            </a:r>
            <a:r>
              <a:rPr lang="en-US" altLang="zh-CN" dirty="0"/>
              <a:t> a width of 50%</a:t>
            </a:r>
            <a:r>
              <a:rPr lang="zh-CN" altLang="en-US" dirty="0"/>
              <a:t>）</a:t>
            </a:r>
            <a:endParaRPr lang="en-US" altLang="zh-CN" dirty="0"/>
          </a:p>
          <a:p>
            <a:endParaRPr lang="zh-CN" altLang="en-US" dirty="0"/>
          </a:p>
        </p:txBody>
      </p:sp>
      <p:sp>
        <p:nvSpPr>
          <p:cNvPr id="4" name="文本占位符 3">
            <a:extLst>
              <a:ext uri="{FF2B5EF4-FFF2-40B4-BE49-F238E27FC236}">
                <a16:creationId xmlns:a16="http://schemas.microsoft.com/office/drawing/2014/main" id="{1D20660B-7443-4864-8104-3ED070146884}"/>
              </a:ext>
            </a:extLst>
          </p:cNvPr>
          <p:cNvSpPr>
            <a:spLocks noGrp="1"/>
          </p:cNvSpPr>
          <p:nvPr>
            <p:ph type="body" sz="quarter" idx="16"/>
          </p:nvPr>
        </p:nvSpPr>
        <p:spPr/>
        <p:txBody>
          <a:bodyPr/>
          <a:lstStyle/>
          <a:p>
            <a:r>
              <a:rPr lang="en-US" altLang="zh-CN" dirty="0"/>
              <a:t>2.</a:t>
            </a:r>
            <a:r>
              <a:rPr lang="zh-CN" altLang="en-US" dirty="0"/>
              <a:t>层叠与继承</a:t>
            </a:r>
          </a:p>
          <a:p>
            <a:endParaRPr lang="en-US" altLang="zh-CN" dirty="0"/>
          </a:p>
          <a:p>
            <a:endParaRPr lang="zh-CN" altLang="en-US" dirty="0"/>
          </a:p>
        </p:txBody>
      </p:sp>
      <p:pic>
        <p:nvPicPr>
          <p:cNvPr id="6" name="图片 5">
            <a:hlinkClick r:id="rId3" action="ppaction://hlinkfile"/>
            <a:extLst>
              <a:ext uri="{FF2B5EF4-FFF2-40B4-BE49-F238E27FC236}">
                <a16:creationId xmlns:a16="http://schemas.microsoft.com/office/drawing/2014/main" id="{80A65117-FB64-4509-953E-F01439880E50}"/>
              </a:ext>
            </a:extLst>
          </p:cNvPr>
          <p:cNvPicPr>
            <a:picLocks noChangeAspect="1"/>
          </p:cNvPicPr>
          <p:nvPr/>
        </p:nvPicPr>
        <p:blipFill>
          <a:blip r:embed="rId4"/>
          <a:stretch>
            <a:fillRect/>
          </a:stretch>
        </p:blipFill>
        <p:spPr>
          <a:xfrm>
            <a:off x="719129" y="1621951"/>
            <a:ext cx="10801350" cy="4136849"/>
          </a:xfrm>
          <a:prstGeom prst="rect">
            <a:avLst/>
          </a:prstGeom>
        </p:spPr>
      </p:pic>
      <p:pic>
        <p:nvPicPr>
          <p:cNvPr id="7" name="图片 6">
            <a:extLst>
              <a:ext uri="{FF2B5EF4-FFF2-40B4-BE49-F238E27FC236}">
                <a16:creationId xmlns:a16="http://schemas.microsoft.com/office/drawing/2014/main" id="{F91473ED-C81A-463F-AA33-98D05F8892BC}"/>
              </a:ext>
            </a:extLst>
          </p:cNvPr>
          <p:cNvPicPr>
            <a:picLocks noChangeAspect="1"/>
          </p:cNvPicPr>
          <p:nvPr/>
        </p:nvPicPr>
        <p:blipFill>
          <a:blip r:embed="rId5"/>
          <a:stretch>
            <a:fillRect/>
          </a:stretch>
        </p:blipFill>
        <p:spPr>
          <a:xfrm>
            <a:off x="5225205" y="3237994"/>
            <a:ext cx="6914286" cy="904762"/>
          </a:xfrm>
          <a:prstGeom prst="rect">
            <a:avLst/>
          </a:prstGeom>
        </p:spPr>
      </p:pic>
    </p:spTree>
    <p:extLst>
      <p:ext uri="{BB962C8B-B14F-4D97-AF65-F5344CB8AC3E}">
        <p14:creationId xmlns:p14="http://schemas.microsoft.com/office/powerpoint/2010/main" val="255153143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14" end="14"/>
                                            </p:txEl>
                                          </p:spTgt>
                                        </p:tgtEl>
                                        <p:attrNameLst>
                                          <p:attrName>style.visibility</p:attrName>
                                        </p:attrNameLst>
                                      </p:cBhvr>
                                      <p:to>
                                        <p:strVal val="visible"/>
                                      </p:to>
                                    </p:set>
                                    <p:animEffect transition="in" filter="fade">
                                      <p:cBhvr>
                                        <p:cTn id="28" dur="1000"/>
                                        <p:tgtEl>
                                          <p:spTgt spid="3">
                                            <p:txEl>
                                              <p:pRg st="14" end="14"/>
                                            </p:txEl>
                                          </p:spTgt>
                                        </p:tgtEl>
                                      </p:cBhvr>
                                    </p:animEffect>
                                    <p:anim calcmode="lin" valueType="num">
                                      <p:cBhvr>
                                        <p:cTn id="29"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D06753-2C14-4173-9C87-7EA665C6AABB}"/>
              </a:ext>
            </a:extLst>
          </p:cNvPr>
          <p:cNvSpPr>
            <a:spLocks noGrp="1"/>
          </p:cNvSpPr>
          <p:nvPr>
            <p:ph type="sldNum" sz="quarter" idx="12"/>
          </p:nvPr>
        </p:nvSpPr>
        <p:spPr/>
        <p:txBody>
          <a:bodyPr/>
          <a:lstStyle/>
          <a:p>
            <a:fld id="{D12C7F20-4EEE-4847-AC76-B538472E8A39}" type="slidenum">
              <a:rPr lang="zh-CN" altLang="en-US" smtClean="0"/>
              <a:pPr/>
              <a:t>12</a:t>
            </a:fld>
            <a:endParaRPr lang="zh-CN" altLang="en-US"/>
          </a:p>
        </p:txBody>
      </p:sp>
      <p:sp>
        <p:nvSpPr>
          <p:cNvPr id="33" name="文本占位符 32">
            <a:extLst>
              <a:ext uri="{FF2B5EF4-FFF2-40B4-BE49-F238E27FC236}">
                <a16:creationId xmlns:a16="http://schemas.microsoft.com/office/drawing/2014/main" id="{5C4BDCB0-0DE0-4B27-B32B-8F8BE6FB5CC7}"/>
              </a:ext>
            </a:extLst>
          </p:cNvPr>
          <p:cNvSpPr>
            <a:spLocks noGrp="1"/>
          </p:cNvSpPr>
          <p:nvPr>
            <p:ph type="body" sz="quarter" idx="15"/>
          </p:nvPr>
        </p:nvSpPr>
        <p:spPr/>
        <p:txBody>
          <a:bodyPr>
            <a:normAutofit/>
          </a:bodyPr>
          <a:lstStyle/>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简介</a:t>
            </a:r>
          </a:p>
          <a:p>
            <a:pPr marL="514350" indent="-514350">
              <a:buFont typeface="+mj-lt"/>
              <a:buAutoNum type="arabicPeriod"/>
            </a:pPr>
            <a:r>
              <a:rPr lang="zh-CN" altLang="en-US" dirty="0">
                <a:solidFill>
                  <a:schemeClr val="accent1">
                    <a:lumMod val="40000"/>
                    <a:lumOff val="60000"/>
                  </a:schemeClr>
                </a:solidFill>
              </a:rPr>
              <a:t>层叠与继承</a:t>
            </a:r>
            <a:endParaRPr lang="en-US" altLang="zh-CN" dirty="0">
              <a:solidFill>
                <a:schemeClr val="accent1">
                  <a:lumMod val="40000"/>
                  <a:lumOff val="60000"/>
                </a:schemeClr>
              </a:solidFill>
            </a:endParaRPr>
          </a:p>
          <a:p>
            <a:pPr marL="514350" indent="-514350">
              <a:buFont typeface="+mj-lt"/>
              <a:buAutoNum type="arabicPeriod"/>
            </a:pPr>
            <a:r>
              <a:rPr lang="zh-CN" altLang="en-US" dirty="0"/>
              <a:t>选择器</a:t>
            </a:r>
            <a:endParaRPr lang="en-US" altLang="zh-CN" dirty="0"/>
          </a:p>
          <a:p>
            <a:pPr marL="514350" indent="-514350">
              <a:buFont typeface="+mj-lt"/>
              <a:buAutoNum type="arabicPeriod"/>
            </a:pPr>
            <a:r>
              <a:rPr lang="zh-CN" altLang="en-US" dirty="0">
                <a:solidFill>
                  <a:schemeClr val="accent1">
                    <a:lumMod val="40000"/>
                    <a:lumOff val="60000"/>
                  </a:schemeClr>
                </a:solidFill>
              </a:rPr>
              <a:t>盒模型</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背景与边框</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值与单位</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在</a:t>
            </a:r>
            <a:r>
              <a:rPr lang="en-US" altLang="zh-CN" dirty="0">
                <a:solidFill>
                  <a:schemeClr val="accent1">
                    <a:lumMod val="40000"/>
                    <a:lumOff val="60000"/>
                  </a:schemeClr>
                </a:solidFill>
              </a:rPr>
              <a:t>CSS</a:t>
            </a:r>
            <a:r>
              <a:rPr lang="zh-CN" altLang="en-US" dirty="0">
                <a:solidFill>
                  <a:schemeClr val="accent1">
                    <a:lumMod val="40000"/>
                    <a:lumOff val="60000"/>
                  </a:schemeClr>
                </a:solidFill>
              </a:rPr>
              <a:t>中调整大小</a:t>
            </a:r>
            <a:endParaRPr lang="en-US" altLang="zh-CN" dirty="0">
              <a:solidFill>
                <a:schemeClr val="accent1">
                  <a:lumMod val="40000"/>
                  <a:lumOff val="60000"/>
                </a:schemeClr>
              </a:solidFill>
            </a:endParaRPr>
          </a:p>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布局</a:t>
            </a:r>
            <a:endParaRPr lang="en-US" altLang="zh-CN" dirty="0">
              <a:solidFill>
                <a:schemeClr val="accent1">
                  <a:lumMod val="40000"/>
                  <a:lumOff val="60000"/>
                </a:schemeClr>
              </a:solidFill>
            </a:endParaRPr>
          </a:p>
          <a:p>
            <a:pPr marL="514350" indent="-514350">
              <a:buFont typeface="+mj-lt"/>
              <a:buAutoNum type="arabicPeriod"/>
            </a:pPr>
            <a:endParaRPr lang="en-US" altLang="zh-CN" dirty="0"/>
          </a:p>
          <a:p>
            <a:pPr marL="514350" indent="-514350">
              <a:buFont typeface="+mj-lt"/>
              <a:buAutoNum type="arabicPeriod"/>
            </a:pPr>
            <a:endParaRPr lang="zh-CN" altLang="en-US" dirty="0">
              <a:solidFill>
                <a:schemeClr val="accent1">
                  <a:lumMod val="40000"/>
                  <a:lumOff val="60000"/>
                </a:schemeClr>
              </a:solidFill>
            </a:endParaRPr>
          </a:p>
          <a:p>
            <a:pPr marL="514350" indent="-514350">
              <a:buFont typeface="+mj-lt"/>
              <a:buAutoNum type="arabicPeriod"/>
            </a:pPr>
            <a:endParaRPr lang="en-US" altLang="zh-CN" dirty="0">
              <a:solidFill>
                <a:schemeClr val="accent1">
                  <a:lumMod val="40000"/>
                  <a:lumOff val="60000"/>
                </a:schemeClr>
              </a:solidFill>
            </a:endParaRPr>
          </a:p>
          <a:p>
            <a:pPr marL="514350" indent="-514350">
              <a:buFont typeface="+mj-lt"/>
              <a:buAutoNum type="arabicPeriod"/>
            </a:pPr>
            <a:endParaRPr lang="zh-CN" altLang="en-US" dirty="0">
              <a:solidFill>
                <a:schemeClr val="accent1">
                  <a:lumMod val="40000"/>
                  <a:lumOff val="60000"/>
                </a:schemeClr>
              </a:solidFill>
            </a:endParaRPr>
          </a:p>
        </p:txBody>
      </p:sp>
      <p:sp>
        <p:nvSpPr>
          <p:cNvPr id="34" name="文本占位符 33">
            <a:extLst>
              <a:ext uri="{FF2B5EF4-FFF2-40B4-BE49-F238E27FC236}">
                <a16:creationId xmlns:a16="http://schemas.microsoft.com/office/drawing/2014/main" id="{BFC89C37-CFAF-459C-BA15-0CC416BDDFB0}"/>
              </a:ext>
            </a:extLst>
          </p:cNvPr>
          <p:cNvSpPr>
            <a:spLocks noGrp="1"/>
          </p:cNvSpPr>
          <p:nvPr>
            <p:ph type="body" sz="quarter" idx="16"/>
          </p:nvPr>
        </p:nvSpPr>
        <p:spPr/>
        <p:txBody>
          <a:bodyPr/>
          <a:lstStyle/>
          <a:p>
            <a:r>
              <a:rPr lang="zh-CN" altLang="en-US" dirty="0"/>
              <a:t>目录</a:t>
            </a:r>
          </a:p>
        </p:txBody>
      </p:sp>
    </p:spTree>
    <p:extLst>
      <p:ext uri="{BB962C8B-B14F-4D97-AF65-F5344CB8AC3E}">
        <p14:creationId xmlns:p14="http://schemas.microsoft.com/office/powerpoint/2010/main" val="105869770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762E401-DA46-4C5C-A269-FE7BF71F0F36}"/>
              </a:ext>
            </a:extLst>
          </p:cNvPr>
          <p:cNvSpPr>
            <a:spLocks noGrp="1"/>
          </p:cNvSpPr>
          <p:nvPr>
            <p:ph type="sldNum" sz="quarter" idx="12"/>
          </p:nvPr>
        </p:nvSpPr>
        <p:spPr/>
        <p:txBody>
          <a:bodyPr/>
          <a:lstStyle/>
          <a:p>
            <a:fld id="{D12C7F20-4EEE-4847-AC76-B538472E8A39}" type="slidenum">
              <a:rPr lang="zh-CN" altLang="en-US" smtClean="0"/>
              <a:pPr/>
              <a:t>13</a:t>
            </a:fld>
            <a:endParaRPr lang="zh-CN" altLang="en-US"/>
          </a:p>
        </p:txBody>
      </p:sp>
      <p:sp>
        <p:nvSpPr>
          <p:cNvPr id="3" name="文本占位符 2">
            <a:extLst>
              <a:ext uri="{FF2B5EF4-FFF2-40B4-BE49-F238E27FC236}">
                <a16:creationId xmlns:a16="http://schemas.microsoft.com/office/drawing/2014/main" id="{F961A2A6-652E-401D-ADFF-C6A40F342F21}"/>
              </a:ext>
            </a:extLst>
          </p:cNvPr>
          <p:cNvSpPr>
            <a:spLocks noGrp="1"/>
          </p:cNvSpPr>
          <p:nvPr>
            <p:ph type="body" sz="quarter" idx="15"/>
          </p:nvPr>
        </p:nvSpPr>
        <p:spPr/>
        <p:txBody>
          <a:bodyPr/>
          <a:lstStyle/>
          <a:p>
            <a:r>
              <a:rPr lang="zh-CN" altLang="en-US" dirty="0"/>
              <a:t>选择器</a:t>
            </a:r>
            <a:endParaRPr lang="en-US" altLang="zh-CN" dirty="0"/>
          </a:p>
          <a:p>
            <a:pPr lvl="1"/>
            <a:r>
              <a:rPr lang="zh-CN" altLang="en-US" dirty="0"/>
              <a:t>匹配文档中的元素，匹配的元素将会拥有规则指定的样式。</a:t>
            </a:r>
          </a:p>
        </p:txBody>
      </p:sp>
      <p:sp>
        <p:nvSpPr>
          <p:cNvPr id="4" name="文本占位符 3">
            <a:extLst>
              <a:ext uri="{FF2B5EF4-FFF2-40B4-BE49-F238E27FC236}">
                <a16:creationId xmlns:a16="http://schemas.microsoft.com/office/drawing/2014/main" id="{81506005-0FBC-41B6-A00A-6377353C120B}"/>
              </a:ext>
            </a:extLst>
          </p:cNvPr>
          <p:cNvSpPr>
            <a:spLocks noGrp="1"/>
          </p:cNvSpPr>
          <p:nvPr>
            <p:ph type="body" sz="quarter" idx="16"/>
          </p:nvPr>
        </p:nvSpPr>
        <p:spPr/>
        <p:txBody>
          <a:bodyPr/>
          <a:lstStyle/>
          <a:p>
            <a:r>
              <a:rPr lang="en-US" altLang="zh-CN" dirty="0"/>
              <a:t>3.</a:t>
            </a:r>
            <a:r>
              <a:rPr lang="zh-CN" altLang="en-US" dirty="0"/>
              <a:t>选择器</a:t>
            </a:r>
          </a:p>
        </p:txBody>
      </p:sp>
      <p:pic>
        <p:nvPicPr>
          <p:cNvPr id="6" name="图片 5">
            <a:hlinkClick r:id="rId3" action="ppaction://hlinkfile"/>
            <a:extLst>
              <a:ext uri="{FF2B5EF4-FFF2-40B4-BE49-F238E27FC236}">
                <a16:creationId xmlns:a16="http://schemas.microsoft.com/office/drawing/2014/main" id="{BC85C267-EB8F-4C96-81FB-FD8FF7AB26BC}"/>
              </a:ext>
            </a:extLst>
          </p:cNvPr>
          <p:cNvPicPr>
            <a:picLocks noChangeAspect="1"/>
          </p:cNvPicPr>
          <p:nvPr/>
        </p:nvPicPr>
        <p:blipFill>
          <a:blip r:embed="rId4"/>
          <a:stretch>
            <a:fillRect/>
          </a:stretch>
        </p:blipFill>
        <p:spPr>
          <a:xfrm>
            <a:off x="353137" y="776042"/>
            <a:ext cx="5687598" cy="5712079"/>
          </a:xfrm>
          <a:prstGeom prst="rect">
            <a:avLst/>
          </a:prstGeom>
        </p:spPr>
      </p:pic>
      <p:pic>
        <p:nvPicPr>
          <p:cNvPr id="10" name="图片 9">
            <a:extLst>
              <a:ext uri="{FF2B5EF4-FFF2-40B4-BE49-F238E27FC236}">
                <a16:creationId xmlns:a16="http://schemas.microsoft.com/office/drawing/2014/main" id="{0886C54F-03BC-487B-B85B-F465E5A85948}"/>
              </a:ext>
            </a:extLst>
          </p:cNvPr>
          <p:cNvPicPr>
            <a:picLocks noChangeAspect="1"/>
          </p:cNvPicPr>
          <p:nvPr/>
        </p:nvPicPr>
        <p:blipFill>
          <a:blip r:embed="rId5"/>
          <a:stretch>
            <a:fillRect/>
          </a:stretch>
        </p:blipFill>
        <p:spPr>
          <a:xfrm>
            <a:off x="6234104" y="641250"/>
            <a:ext cx="5021961" cy="4189542"/>
          </a:xfrm>
          <a:prstGeom prst="rect">
            <a:avLst/>
          </a:prstGeom>
        </p:spPr>
      </p:pic>
      <p:pic>
        <p:nvPicPr>
          <p:cNvPr id="7" name="图片 6">
            <a:extLst>
              <a:ext uri="{FF2B5EF4-FFF2-40B4-BE49-F238E27FC236}">
                <a16:creationId xmlns:a16="http://schemas.microsoft.com/office/drawing/2014/main" id="{49BE37FE-E5EC-4BA2-A315-CE86743DD4F4}"/>
              </a:ext>
            </a:extLst>
          </p:cNvPr>
          <p:cNvPicPr>
            <a:picLocks noChangeAspect="1"/>
          </p:cNvPicPr>
          <p:nvPr/>
        </p:nvPicPr>
        <p:blipFill>
          <a:blip r:embed="rId6"/>
          <a:stretch>
            <a:fillRect/>
          </a:stretch>
        </p:blipFill>
        <p:spPr>
          <a:xfrm>
            <a:off x="6119804" y="4888126"/>
            <a:ext cx="5561905" cy="1904762"/>
          </a:xfrm>
          <a:prstGeom prst="rect">
            <a:avLst/>
          </a:prstGeom>
        </p:spPr>
      </p:pic>
    </p:spTree>
    <p:extLst>
      <p:ext uri="{BB962C8B-B14F-4D97-AF65-F5344CB8AC3E}">
        <p14:creationId xmlns:p14="http://schemas.microsoft.com/office/powerpoint/2010/main" val="241362765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612B1-9ECF-410C-9558-BEFD27C76F37}"/>
              </a:ext>
            </a:extLst>
          </p:cNvPr>
          <p:cNvSpPr>
            <a:spLocks noGrp="1"/>
          </p:cNvSpPr>
          <p:nvPr>
            <p:ph type="sldNum" sz="quarter" idx="12"/>
          </p:nvPr>
        </p:nvSpPr>
        <p:spPr/>
        <p:txBody>
          <a:bodyPr/>
          <a:lstStyle/>
          <a:p>
            <a:fld id="{D12C7F20-4EEE-4847-AC76-B538472E8A39}" type="slidenum">
              <a:rPr lang="zh-CN" altLang="en-US" smtClean="0"/>
              <a:pPr/>
              <a:t>14</a:t>
            </a:fld>
            <a:endParaRPr lang="zh-CN" altLang="en-US"/>
          </a:p>
        </p:txBody>
      </p:sp>
      <p:sp>
        <p:nvSpPr>
          <p:cNvPr id="3" name="文本占位符 2">
            <a:extLst>
              <a:ext uri="{FF2B5EF4-FFF2-40B4-BE49-F238E27FC236}">
                <a16:creationId xmlns:a16="http://schemas.microsoft.com/office/drawing/2014/main" id="{B56CB095-58CD-4B84-A204-BC74A949C70C}"/>
              </a:ext>
            </a:extLst>
          </p:cNvPr>
          <p:cNvSpPr>
            <a:spLocks noGrp="1"/>
          </p:cNvSpPr>
          <p:nvPr>
            <p:ph type="body" sz="quarter" idx="15"/>
          </p:nvPr>
        </p:nvSpPr>
        <p:spPr>
          <a:xfrm>
            <a:off x="159768" y="714375"/>
            <a:ext cx="11920072" cy="5683504"/>
          </a:xfrm>
        </p:spPr>
        <p:txBody>
          <a:bodyPr/>
          <a:lstStyle/>
          <a:p>
            <a:r>
              <a:rPr lang="zh-CN" altLang="en-US" dirty="0"/>
              <a:t>元素（标签）选择器</a:t>
            </a:r>
            <a:r>
              <a:rPr lang="en-US" altLang="zh-CN" dirty="0"/>
              <a:t>(</a:t>
            </a:r>
            <a:r>
              <a:rPr lang="en-US" altLang="zh-CN" dirty="0" err="1"/>
              <a:t>elementname</a:t>
            </a:r>
            <a:r>
              <a:rPr lang="en-US" altLang="zh-CN" dirty="0"/>
              <a:t>)</a:t>
            </a:r>
          </a:p>
          <a:p>
            <a:pPr lvl="1"/>
            <a:r>
              <a:rPr lang="zh-CN" altLang="en-US" dirty="0"/>
              <a:t>通过</a:t>
            </a:r>
            <a:r>
              <a:rPr lang="en-US" altLang="zh-CN" dirty="0"/>
              <a:t>node</a:t>
            </a:r>
            <a:r>
              <a:rPr lang="zh-CN" altLang="en-US" dirty="0"/>
              <a:t>节点名称匹配元素</a:t>
            </a:r>
          </a:p>
        </p:txBody>
      </p:sp>
      <p:sp>
        <p:nvSpPr>
          <p:cNvPr id="4" name="文本占位符 3">
            <a:extLst>
              <a:ext uri="{FF2B5EF4-FFF2-40B4-BE49-F238E27FC236}">
                <a16:creationId xmlns:a16="http://schemas.microsoft.com/office/drawing/2014/main" id="{E5CCF49C-EDC6-46EC-8AA3-3F8C50BF175C}"/>
              </a:ext>
            </a:extLst>
          </p:cNvPr>
          <p:cNvSpPr>
            <a:spLocks noGrp="1"/>
          </p:cNvSpPr>
          <p:nvPr>
            <p:ph type="body" sz="quarter" idx="16"/>
          </p:nvPr>
        </p:nvSpPr>
        <p:spPr/>
        <p:txBody>
          <a:bodyPr/>
          <a:lstStyle/>
          <a:p>
            <a:r>
              <a:rPr lang="en-US" altLang="zh-CN" dirty="0"/>
              <a:t>3.</a:t>
            </a:r>
            <a:r>
              <a:rPr lang="zh-CN" altLang="en-US" dirty="0"/>
              <a:t>选择器</a:t>
            </a:r>
          </a:p>
        </p:txBody>
      </p:sp>
      <p:pic>
        <p:nvPicPr>
          <p:cNvPr id="6" name="图片 5">
            <a:extLst>
              <a:ext uri="{FF2B5EF4-FFF2-40B4-BE49-F238E27FC236}">
                <a16:creationId xmlns:a16="http://schemas.microsoft.com/office/drawing/2014/main" id="{A0CB835E-CED2-4E27-8748-FA24902987F4}"/>
              </a:ext>
            </a:extLst>
          </p:cNvPr>
          <p:cNvPicPr>
            <a:picLocks noChangeAspect="1"/>
          </p:cNvPicPr>
          <p:nvPr/>
        </p:nvPicPr>
        <p:blipFill>
          <a:blip r:embed="rId2"/>
          <a:stretch>
            <a:fillRect/>
          </a:stretch>
        </p:blipFill>
        <p:spPr>
          <a:xfrm>
            <a:off x="748028" y="2247945"/>
            <a:ext cx="5057143" cy="723810"/>
          </a:xfrm>
          <a:prstGeom prst="rect">
            <a:avLst/>
          </a:prstGeom>
        </p:spPr>
      </p:pic>
      <p:pic>
        <p:nvPicPr>
          <p:cNvPr id="8" name="图片 7">
            <a:extLst>
              <a:ext uri="{FF2B5EF4-FFF2-40B4-BE49-F238E27FC236}">
                <a16:creationId xmlns:a16="http://schemas.microsoft.com/office/drawing/2014/main" id="{858E961B-11CF-4DA3-BE3C-F52195E7AF86}"/>
              </a:ext>
            </a:extLst>
          </p:cNvPr>
          <p:cNvPicPr>
            <a:picLocks noChangeAspect="1"/>
          </p:cNvPicPr>
          <p:nvPr/>
        </p:nvPicPr>
        <p:blipFill>
          <a:blip r:embed="rId3"/>
          <a:stretch>
            <a:fillRect/>
          </a:stretch>
        </p:blipFill>
        <p:spPr>
          <a:xfrm>
            <a:off x="6534422" y="1805088"/>
            <a:ext cx="4361905" cy="1609524"/>
          </a:xfrm>
          <a:prstGeom prst="rect">
            <a:avLst/>
          </a:prstGeom>
        </p:spPr>
      </p:pic>
      <p:pic>
        <p:nvPicPr>
          <p:cNvPr id="12" name="图片 11">
            <a:extLst>
              <a:ext uri="{FF2B5EF4-FFF2-40B4-BE49-F238E27FC236}">
                <a16:creationId xmlns:a16="http://schemas.microsoft.com/office/drawing/2014/main" id="{D6EBB134-244E-45A2-98C6-4AAE57E2DF13}"/>
              </a:ext>
            </a:extLst>
          </p:cNvPr>
          <p:cNvPicPr>
            <a:picLocks noChangeAspect="1"/>
          </p:cNvPicPr>
          <p:nvPr/>
        </p:nvPicPr>
        <p:blipFill>
          <a:blip r:embed="rId4"/>
          <a:stretch>
            <a:fillRect/>
          </a:stretch>
        </p:blipFill>
        <p:spPr>
          <a:xfrm>
            <a:off x="4710260" y="4489578"/>
            <a:ext cx="2371429" cy="638095"/>
          </a:xfrm>
          <a:prstGeom prst="rect">
            <a:avLst/>
          </a:prstGeom>
        </p:spPr>
      </p:pic>
    </p:spTree>
    <p:extLst>
      <p:ext uri="{BB962C8B-B14F-4D97-AF65-F5344CB8AC3E}">
        <p14:creationId xmlns:p14="http://schemas.microsoft.com/office/powerpoint/2010/main" val="36401125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612B1-9ECF-410C-9558-BEFD27C76F37}"/>
              </a:ext>
            </a:extLst>
          </p:cNvPr>
          <p:cNvSpPr>
            <a:spLocks noGrp="1"/>
          </p:cNvSpPr>
          <p:nvPr>
            <p:ph type="sldNum" sz="quarter" idx="12"/>
          </p:nvPr>
        </p:nvSpPr>
        <p:spPr/>
        <p:txBody>
          <a:bodyPr/>
          <a:lstStyle/>
          <a:p>
            <a:fld id="{D12C7F20-4EEE-4847-AC76-B538472E8A39}" type="slidenum">
              <a:rPr lang="zh-CN" altLang="en-US" smtClean="0"/>
              <a:pPr/>
              <a:t>15</a:t>
            </a:fld>
            <a:endParaRPr lang="zh-CN" altLang="en-US"/>
          </a:p>
        </p:txBody>
      </p:sp>
      <p:sp>
        <p:nvSpPr>
          <p:cNvPr id="3" name="文本占位符 2">
            <a:extLst>
              <a:ext uri="{FF2B5EF4-FFF2-40B4-BE49-F238E27FC236}">
                <a16:creationId xmlns:a16="http://schemas.microsoft.com/office/drawing/2014/main" id="{B56CB095-58CD-4B84-A204-BC74A949C70C}"/>
              </a:ext>
            </a:extLst>
          </p:cNvPr>
          <p:cNvSpPr>
            <a:spLocks noGrp="1"/>
          </p:cNvSpPr>
          <p:nvPr>
            <p:ph type="body" sz="quarter" idx="15"/>
          </p:nvPr>
        </p:nvSpPr>
        <p:spPr>
          <a:xfrm>
            <a:off x="159768" y="714375"/>
            <a:ext cx="11920072" cy="5683504"/>
          </a:xfrm>
        </p:spPr>
        <p:txBody>
          <a:bodyPr/>
          <a:lstStyle/>
          <a:p>
            <a:r>
              <a:rPr lang="zh-CN" altLang="en-US" dirty="0"/>
              <a:t>类选择器（</a:t>
            </a:r>
            <a:r>
              <a:rPr lang="en-US" altLang="zh-CN" dirty="0"/>
              <a:t>.</a:t>
            </a:r>
            <a:r>
              <a:rPr lang="en-US" altLang="zh-CN" dirty="0" err="1"/>
              <a:t>classname</a:t>
            </a:r>
            <a:r>
              <a:rPr lang="zh-CN" altLang="en-US" dirty="0"/>
              <a:t>）</a:t>
            </a:r>
            <a:endParaRPr lang="en-US" altLang="zh-CN" dirty="0"/>
          </a:p>
          <a:p>
            <a:pPr lvl="1"/>
            <a:r>
              <a:rPr lang="zh-CN" altLang="en-US" dirty="0"/>
              <a:t>根据元素的</a:t>
            </a:r>
            <a:r>
              <a:rPr lang="zh-CN" altLang="en-US" dirty="0">
                <a:solidFill>
                  <a:srgbClr val="ED7D31"/>
                </a:solidFill>
              </a:rPr>
              <a:t>类属性</a:t>
            </a:r>
            <a:r>
              <a:rPr lang="en-US" altLang="zh-CN" dirty="0">
                <a:solidFill>
                  <a:srgbClr val="ED7D31"/>
                </a:solidFill>
              </a:rPr>
              <a:t>(class)</a:t>
            </a:r>
            <a:r>
              <a:rPr lang="zh-CN" altLang="en-US" dirty="0"/>
              <a:t>中的内容匹配元素</a:t>
            </a:r>
          </a:p>
        </p:txBody>
      </p:sp>
      <p:sp>
        <p:nvSpPr>
          <p:cNvPr id="4" name="文本占位符 3">
            <a:extLst>
              <a:ext uri="{FF2B5EF4-FFF2-40B4-BE49-F238E27FC236}">
                <a16:creationId xmlns:a16="http://schemas.microsoft.com/office/drawing/2014/main" id="{E5CCF49C-EDC6-46EC-8AA3-3F8C50BF175C}"/>
              </a:ext>
            </a:extLst>
          </p:cNvPr>
          <p:cNvSpPr>
            <a:spLocks noGrp="1"/>
          </p:cNvSpPr>
          <p:nvPr>
            <p:ph type="body" sz="quarter" idx="16"/>
          </p:nvPr>
        </p:nvSpPr>
        <p:spPr/>
        <p:txBody>
          <a:bodyPr/>
          <a:lstStyle/>
          <a:p>
            <a:r>
              <a:rPr lang="en-US" altLang="zh-CN" dirty="0"/>
              <a:t>3.</a:t>
            </a:r>
            <a:r>
              <a:rPr lang="zh-CN" altLang="en-US" dirty="0"/>
              <a:t>选择器</a:t>
            </a:r>
          </a:p>
        </p:txBody>
      </p:sp>
      <p:pic>
        <p:nvPicPr>
          <p:cNvPr id="7" name="图片 6">
            <a:extLst>
              <a:ext uri="{FF2B5EF4-FFF2-40B4-BE49-F238E27FC236}">
                <a16:creationId xmlns:a16="http://schemas.microsoft.com/office/drawing/2014/main" id="{FA474541-42B0-4CEB-AAD4-CFA8830AF0D9}"/>
              </a:ext>
            </a:extLst>
          </p:cNvPr>
          <p:cNvPicPr>
            <a:picLocks noChangeAspect="1"/>
          </p:cNvPicPr>
          <p:nvPr/>
        </p:nvPicPr>
        <p:blipFill>
          <a:blip r:embed="rId2"/>
          <a:stretch>
            <a:fillRect/>
          </a:stretch>
        </p:blipFill>
        <p:spPr>
          <a:xfrm>
            <a:off x="471673" y="1250026"/>
            <a:ext cx="9371428" cy="5238095"/>
          </a:xfrm>
          <a:prstGeom prst="rect">
            <a:avLst/>
          </a:prstGeom>
        </p:spPr>
      </p:pic>
      <p:pic>
        <p:nvPicPr>
          <p:cNvPr id="10" name="图片 9">
            <a:extLst>
              <a:ext uri="{FF2B5EF4-FFF2-40B4-BE49-F238E27FC236}">
                <a16:creationId xmlns:a16="http://schemas.microsoft.com/office/drawing/2014/main" id="{BFE1405B-8AC2-461F-BA97-44FBEBF482A6}"/>
              </a:ext>
            </a:extLst>
          </p:cNvPr>
          <p:cNvPicPr>
            <a:picLocks noChangeAspect="1"/>
          </p:cNvPicPr>
          <p:nvPr/>
        </p:nvPicPr>
        <p:blipFill>
          <a:blip r:embed="rId3"/>
          <a:stretch>
            <a:fillRect/>
          </a:stretch>
        </p:blipFill>
        <p:spPr>
          <a:xfrm>
            <a:off x="5799851" y="3070437"/>
            <a:ext cx="5952381" cy="1371429"/>
          </a:xfrm>
          <a:prstGeom prst="rect">
            <a:avLst/>
          </a:prstGeom>
        </p:spPr>
      </p:pic>
    </p:spTree>
    <p:extLst>
      <p:ext uri="{BB962C8B-B14F-4D97-AF65-F5344CB8AC3E}">
        <p14:creationId xmlns:p14="http://schemas.microsoft.com/office/powerpoint/2010/main" val="398244058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612B1-9ECF-410C-9558-BEFD27C76F37}"/>
              </a:ext>
            </a:extLst>
          </p:cNvPr>
          <p:cNvSpPr>
            <a:spLocks noGrp="1"/>
          </p:cNvSpPr>
          <p:nvPr>
            <p:ph type="sldNum" sz="quarter" idx="12"/>
          </p:nvPr>
        </p:nvSpPr>
        <p:spPr/>
        <p:txBody>
          <a:bodyPr/>
          <a:lstStyle/>
          <a:p>
            <a:fld id="{D12C7F20-4EEE-4847-AC76-B538472E8A39}" type="slidenum">
              <a:rPr lang="zh-CN" altLang="en-US" smtClean="0"/>
              <a:pPr/>
              <a:t>16</a:t>
            </a:fld>
            <a:endParaRPr lang="zh-CN" altLang="en-US"/>
          </a:p>
        </p:txBody>
      </p:sp>
      <p:sp>
        <p:nvSpPr>
          <p:cNvPr id="3" name="文本占位符 2">
            <a:extLst>
              <a:ext uri="{FF2B5EF4-FFF2-40B4-BE49-F238E27FC236}">
                <a16:creationId xmlns:a16="http://schemas.microsoft.com/office/drawing/2014/main" id="{B56CB095-58CD-4B84-A204-BC74A949C70C}"/>
              </a:ext>
            </a:extLst>
          </p:cNvPr>
          <p:cNvSpPr>
            <a:spLocks noGrp="1"/>
          </p:cNvSpPr>
          <p:nvPr>
            <p:ph type="body" sz="quarter" idx="15"/>
          </p:nvPr>
        </p:nvSpPr>
        <p:spPr>
          <a:xfrm>
            <a:off x="159768" y="714375"/>
            <a:ext cx="11920072" cy="5683504"/>
          </a:xfrm>
        </p:spPr>
        <p:txBody>
          <a:bodyPr/>
          <a:lstStyle/>
          <a:p>
            <a:r>
              <a:rPr lang="en-US" altLang="zh-CN" dirty="0"/>
              <a:t>ID</a:t>
            </a:r>
            <a:r>
              <a:rPr lang="zh-CN" altLang="en-US" dirty="0"/>
              <a:t>选择器（</a:t>
            </a:r>
            <a:r>
              <a:rPr lang="en-US" altLang="zh-CN" dirty="0"/>
              <a:t>#idname</a:t>
            </a:r>
            <a:r>
              <a:rPr lang="zh-CN" altLang="en-US" dirty="0"/>
              <a:t>）</a:t>
            </a:r>
            <a:endParaRPr lang="en-US" altLang="zh-CN" dirty="0"/>
          </a:p>
          <a:p>
            <a:pPr lvl="1"/>
            <a:r>
              <a:rPr lang="zh-CN" altLang="en-US" dirty="0"/>
              <a:t>根据该元素的 </a:t>
            </a:r>
            <a:r>
              <a:rPr lang="en-US" altLang="zh-CN" dirty="0">
                <a:solidFill>
                  <a:srgbClr val="ED7D31"/>
                </a:solidFill>
              </a:rPr>
              <a:t>ID </a:t>
            </a:r>
            <a:r>
              <a:rPr lang="zh-CN" altLang="en-US" dirty="0">
                <a:solidFill>
                  <a:srgbClr val="ED7D31"/>
                </a:solidFill>
              </a:rPr>
              <a:t>属性（</a:t>
            </a:r>
            <a:r>
              <a:rPr lang="en-US" altLang="zh-CN" dirty="0">
                <a:solidFill>
                  <a:srgbClr val="ED7D31"/>
                </a:solidFill>
              </a:rPr>
              <a:t>id</a:t>
            </a:r>
            <a:r>
              <a:rPr lang="zh-CN" altLang="en-US" dirty="0">
                <a:solidFill>
                  <a:srgbClr val="ED7D31"/>
                </a:solidFill>
              </a:rPr>
              <a:t>）</a:t>
            </a:r>
            <a:r>
              <a:rPr lang="zh-CN" altLang="en-US" dirty="0"/>
              <a:t>中的内容匹配元素</a:t>
            </a:r>
          </a:p>
        </p:txBody>
      </p:sp>
      <p:sp>
        <p:nvSpPr>
          <p:cNvPr id="4" name="文本占位符 3">
            <a:extLst>
              <a:ext uri="{FF2B5EF4-FFF2-40B4-BE49-F238E27FC236}">
                <a16:creationId xmlns:a16="http://schemas.microsoft.com/office/drawing/2014/main" id="{E5CCF49C-EDC6-46EC-8AA3-3F8C50BF175C}"/>
              </a:ext>
            </a:extLst>
          </p:cNvPr>
          <p:cNvSpPr>
            <a:spLocks noGrp="1"/>
          </p:cNvSpPr>
          <p:nvPr>
            <p:ph type="body" sz="quarter" idx="16"/>
          </p:nvPr>
        </p:nvSpPr>
        <p:spPr/>
        <p:txBody>
          <a:bodyPr/>
          <a:lstStyle/>
          <a:p>
            <a:r>
              <a:rPr lang="en-US" altLang="zh-CN" dirty="0"/>
              <a:t>3.</a:t>
            </a:r>
            <a:r>
              <a:rPr lang="zh-CN" altLang="en-US" dirty="0"/>
              <a:t>选择器</a:t>
            </a:r>
          </a:p>
        </p:txBody>
      </p:sp>
      <p:pic>
        <p:nvPicPr>
          <p:cNvPr id="6" name="图片 5">
            <a:extLst>
              <a:ext uri="{FF2B5EF4-FFF2-40B4-BE49-F238E27FC236}">
                <a16:creationId xmlns:a16="http://schemas.microsoft.com/office/drawing/2014/main" id="{A8E87CCE-C65F-4470-A8C6-38D8F8E647E7}"/>
              </a:ext>
            </a:extLst>
          </p:cNvPr>
          <p:cNvPicPr>
            <a:picLocks noChangeAspect="1"/>
          </p:cNvPicPr>
          <p:nvPr/>
        </p:nvPicPr>
        <p:blipFill>
          <a:blip r:embed="rId2"/>
          <a:stretch>
            <a:fillRect/>
          </a:stretch>
        </p:blipFill>
        <p:spPr>
          <a:xfrm>
            <a:off x="395799" y="1693117"/>
            <a:ext cx="8180952" cy="4704762"/>
          </a:xfrm>
          <a:prstGeom prst="rect">
            <a:avLst/>
          </a:prstGeom>
        </p:spPr>
      </p:pic>
      <p:pic>
        <p:nvPicPr>
          <p:cNvPr id="9" name="图片 8">
            <a:extLst>
              <a:ext uri="{FF2B5EF4-FFF2-40B4-BE49-F238E27FC236}">
                <a16:creationId xmlns:a16="http://schemas.microsoft.com/office/drawing/2014/main" id="{BB87607F-9D1E-487A-AE4D-497CE9CB136A}"/>
              </a:ext>
            </a:extLst>
          </p:cNvPr>
          <p:cNvPicPr>
            <a:picLocks noChangeAspect="1"/>
          </p:cNvPicPr>
          <p:nvPr/>
        </p:nvPicPr>
        <p:blipFill>
          <a:blip r:embed="rId3"/>
          <a:stretch>
            <a:fillRect/>
          </a:stretch>
        </p:blipFill>
        <p:spPr>
          <a:xfrm>
            <a:off x="5567227" y="3300478"/>
            <a:ext cx="6019048" cy="1057143"/>
          </a:xfrm>
          <a:prstGeom prst="rect">
            <a:avLst/>
          </a:prstGeom>
        </p:spPr>
      </p:pic>
    </p:spTree>
    <p:extLst>
      <p:ext uri="{BB962C8B-B14F-4D97-AF65-F5344CB8AC3E}">
        <p14:creationId xmlns:p14="http://schemas.microsoft.com/office/powerpoint/2010/main" val="1751910349"/>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612B1-9ECF-410C-9558-BEFD27C76F37}"/>
              </a:ext>
            </a:extLst>
          </p:cNvPr>
          <p:cNvSpPr>
            <a:spLocks noGrp="1"/>
          </p:cNvSpPr>
          <p:nvPr>
            <p:ph type="sldNum" sz="quarter" idx="12"/>
          </p:nvPr>
        </p:nvSpPr>
        <p:spPr/>
        <p:txBody>
          <a:bodyPr/>
          <a:lstStyle/>
          <a:p>
            <a:fld id="{D12C7F20-4EEE-4847-AC76-B538472E8A39}" type="slidenum">
              <a:rPr lang="zh-CN" altLang="en-US" smtClean="0"/>
              <a:pPr/>
              <a:t>17</a:t>
            </a:fld>
            <a:endParaRPr lang="zh-CN" altLang="en-US"/>
          </a:p>
        </p:txBody>
      </p:sp>
      <p:sp>
        <p:nvSpPr>
          <p:cNvPr id="3" name="文本占位符 2">
            <a:extLst>
              <a:ext uri="{FF2B5EF4-FFF2-40B4-BE49-F238E27FC236}">
                <a16:creationId xmlns:a16="http://schemas.microsoft.com/office/drawing/2014/main" id="{B56CB095-58CD-4B84-A204-BC74A949C70C}"/>
              </a:ext>
            </a:extLst>
          </p:cNvPr>
          <p:cNvSpPr>
            <a:spLocks noGrp="1"/>
          </p:cNvSpPr>
          <p:nvPr>
            <p:ph type="body" sz="quarter" idx="15"/>
          </p:nvPr>
        </p:nvSpPr>
        <p:spPr>
          <a:xfrm>
            <a:off x="159768" y="714375"/>
            <a:ext cx="11920072" cy="5683504"/>
          </a:xfrm>
        </p:spPr>
        <p:txBody>
          <a:bodyPr/>
          <a:lstStyle/>
          <a:p>
            <a:r>
              <a:rPr lang="zh-CN" altLang="en-US" dirty="0"/>
              <a:t>通配选择器</a:t>
            </a:r>
            <a:r>
              <a:rPr lang="en-US" altLang="zh-CN" dirty="0"/>
              <a:t>(</a:t>
            </a:r>
            <a:r>
              <a:rPr lang="zh-CN" altLang="en-US" dirty="0"/>
              <a:t>*</a:t>
            </a:r>
            <a:r>
              <a:rPr lang="en-US" altLang="zh-CN" dirty="0"/>
              <a:t>)</a:t>
            </a:r>
          </a:p>
          <a:p>
            <a:pPr lvl="1"/>
            <a:r>
              <a:rPr lang="zh-CN" altLang="en-US" dirty="0"/>
              <a:t>匹配任意类型的</a:t>
            </a:r>
            <a:r>
              <a:rPr lang="en-US" altLang="zh-CN" dirty="0"/>
              <a:t>HTML</a:t>
            </a:r>
            <a:r>
              <a:rPr lang="zh-CN" altLang="en-US" dirty="0"/>
              <a:t>元素</a:t>
            </a:r>
          </a:p>
        </p:txBody>
      </p:sp>
      <p:sp>
        <p:nvSpPr>
          <p:cNvPr id="4" name="文本占位符 3">
            <a:extLst>
              <a:ext uri="{FF2B5EF4-FFF2-40B4-BE49-F238E27FC236}">
                <a16:creationId xmlns:a16="http://schemas.microsoft.com/office/drawing/2014/main" id="{E5CCF49C-EDC6-46EC-8AA3-3F8C50BF175C}"/>
              </a:ext>
            </a:extLst>
          </p:cNvPr>
          <p:cNvSpPr>
            <a:spLocks noGrp="1"/>
          </p:cNvSpPr>
          <p:nvPr>
            <p:ph type="body" sz="quarter" idx="16"/>
          </p:nvPr>
        </p:nvSpPr>
        <p:spPr/>
        <p:txBody>
          <a:bodyPr/>
          <a:lstStyle/>
          <a:p>
            <a:r>
              <a:rPr lang="en-US" altLang="zh-CN" dirty="0"/>
              <a:t>3.</a:t>
            </a:r>
            <a:r>
              <a:rPr lang="zh-CN" altLang="en-US" dirty="0"/>
              <a:t>选择器</a:t>
            </a:r>
          </a:p>
        </p:txBody>
      </p:sp>
      <p:pic>
        <p:nvPicPr>
          <p:cNvPr id="10" name="图片 9">
            <a:extLst>
              <a:ext uri="{FF2B5EF4-FFF2-40B4-BE49-F238E27FC236}">
                <a16:creationId xmlns:a16="http://schemas.microsoft.com/office/drawing/2014/main" id="{409BD9BE-52AA-47BF-9521-A5A9A10D5625}"/>
              </a:ext>
            </a:extLst>
          </p:cNvPr>
          <p:cNvPicPr>
            <a:picLocks noChangeAspect="1"/>
          </p:cNvPicPr>
          <p:nvPr/>
        </p:nvPicPr>
        <p:blipFill>
          <a:blip r:embed="rId2"/>
          <a:stretch>
            <a:fillRect/>
          </a:stretch>
        </p:blipFill>
        <p:spPr>
          <a:xfrm>
            <a:off x="159768" y="714375"/>
            <a:ext cx="8228571" cy="5761905"/>
          </a:xfrm>
          <a:prstGeom prst="rect">
            <a:avLst/>
          </a:prstGeom>
        </p:spPr>
      </p:pic>
      <p:pic>
        <p:nvPicPr>
          <p:cNvPr id="12" name="图片 11">
            <a:extLst>
              <a:ext uri="{FF2B5EF4-FFF2-40B4-BE49-F238E27FC236}">
                <a16:creationId xmlns:a16="http://schemas.microsoft.com/office/drawing/2014/main" id="{3B732DE9-9AAF-4687-97F9-75B1E97451EF}"/>
              </a:ext>
            </a:extLst>
          </p:cNvPr>
          <p:cNvPicPr>
            <a:picLocks noChangeAspect="1"/>
          </p:cNvPicPr>
          <p:nvPr/>
        </p:nvPicPr>
        <p:blipFill>
          <a:blip r:embed="rId3"/>
          <a:stretch>
            <a:fillRect/>
          </a:stretch>
        </p:blipFill>
        <p:spPr>
          <a:xfrm>
            <a:off x="6343245" y="3081382"/>
            <a:ext cx="5688987" cy="861968"/>
          </a:xfrm>
          <a:prstGeom prst="rect">
            <a:avLst/>
          </a:prstGeom>
        </p:spPr>
      </p:pic>
    </p:spTree>
    <p:extLst>
      <p:ext uri="{BB962C8B-B14F-4D97-AF65-F5344CB8AC3E}">
        <p14:creationId xmlns:p14="http://schemas.microsoft.com/office/powerpoint/2010/main" val="215250477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F5A3E7-789C-4021-AF12-C2FA10585A9E}"/>
              </a:ext>
            </a:extLst>
          </p:cNvPr>
          <p:cNvSpPr>
            <a:spLocks noGrp="1"/>
          </p:cNvSpPr>
          <p:nvPr>
            <p:ph type="sldNum" sz="quarter" idx="12"/>
          </p:nvPr>
        </p:nvSpPr>
        <p:spPr/>
        <p:txBody>
          <a:bodyPr/>
          <a:lstStyle/>
          <a:p>
            <a:fld id="{D12C7F20-4EEE-4847-AC76-B538472E8A39}" type="slidenum">
              <a:rPr lang="zh-CN" altLang="en-US" smtClean="0"/>
              <a:pPr/>
              <a:t>18</a:t>
            </a:fld>
            <a:endParaRPr lang="zh-CN" altLang="en-US"/>
          </a:p>
        </p:txBody>
      </p:sp>
      <p:sp>
        <p:nvSpPr>
          <p:cNvPr id="3" name="文本占位符 2">
            <a:extLst>
              <a:ext uri="{FF2B5EF4-FFF2-40B4-BE49-F238E27FC236}">
                <a16:creationId xmlns:a16="http://schemas.microsoft.com/office/drawing/2014/main" id="{DCDBDD15-E5B2-4E03-8306-B2C88B86614F}"/>
              </a:ext>
            </a:extLst>
          </p:cNvPr>
          <p:cNvSpPr>
            <a:spLocks noGrp="1"/>
          </p:cNvSpPr>
          <p:nvPr>
            <p:ph type="body" sz="quarter" idx="15"/>
          </p:nvPr>
        </p:nvSpPr>
        <p:spPr/>
        <p:txBody>
          <a:bodyPr/>
          <a:lstStyle/>
          <a:p>
            <a:r>
              <a:rPr lang="zh-CN" altLang="en-US" dirty="0"/>
              <a:t>属性选择器</a:t>
            </a:r>
            <a:endParaRPr lang="en-US" altLang="zh-CN" dirty="0"/>
          </a:p>
          <a:p>
            <a:pPr lvl="1"/>
            <a:r>
              <a:rPr lang="zh-CN" altLang="en-US" dirty="0"/>
              <a:t>通过已经存在的属性名或属性值匹配元素</a:t>
            </a:r>
          </a:p>
        </p:txBody>
      </p:sp>
      <p:sp>
        <p:nvSpPr>
          <p:cNvPr id="4" name="文本占位符 3">
            <a:extLst>
              <a:ext uri="{FF2B5EF4-FFF2-40B4-BE49-F238E27FC236}">
                <a16:creationId xmlns:a16="http://schemas.microsoft.com/office/drawing/2014/main" id="{E70705E2-9CA6-4827-A260-2F60CA6B05E2}"/>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8" name="图片 7">
            <a:extLst>
              <a:ext uri="{FF2B5EF4-FFF2-40B4-BE49-F238E27FC236}">
                <a16:creationId xmlns:a16="http://schemas.microsoft.com/office/drawing/2014/main" id="{C8A48FBD-F379-40D0-9AAE-E1603B2B6E0C}"/>
              </a:ext>
            </a:extLst>
          </p:cNvPr>
          <p:cNvPicPr>
            <a:picLocks noChangeAspect="1"/>
          </p:cNvPicPr>
          <p:nvPr/>
        </p:nvPicPr>
        <p:blipFill>
          <a:blip r:embed="rId2"/>
          <a:stretch>
            <a:fillRect/>
          </a:stretch>
        </p:blipFill>
        <p:spPr>
          <a:xfrm>
            <a:off x="524208" y="1259551"/>
            <a:ext cx="4969711" cy="5138327"/>
          </a:xfrm>
          <a:prstGeom prst="rect">
            <a:avLst/>
          </a:prstGeom>
        </p:spPr>
      </p:pic>
      <p:pic>
        <p:nvPicPr>
          <p:cNvPr id="10" name="图片 9">
            <a:extLst>
              <a:ext uri="{FF2B5EF4-FFF2-40B4-BE49-F238E27FC236}">
                <a16:creationId xmlns:a16="http://schemas.microsoft.com/office/drawing/2014/main" id="{E57DE64E-2EC6-4A1C-8CB7-72AEA12527FD}"/>
              </a:ext>
            </a:extLst>
          </p:cNvPr>
          <p:cNvPicPr>
            <a:picLocks noChangeAspect="1"/>
          </p:cNvPicPr>
          <p:nvPr/>
        </p:nvPicPr>
        <p:blipFill>
          <a:blip r:embed="rId3"/>
          <a:stretch>
            <a:fillRect/>
          </a:stretch>
        </p:blipFill>
        <p:spPr>
          <a:xfrm>
            <a:off x="5789194" y="0"/>
            <a:ext cx="5633930" cy="6415168"/>
          </a:xfrm>
          <a:prstGeom prst="rect">
            <a:avLst/>
          </a:prstGeom>
        </p:spPr>
      </p:pic>
    </p:spTree>
    <p:extLst>
      <p:ext uri="{BB962C8B-B14F-4D97-AF65-F5344CB8AC3E}">
        <p14:creationId xmlns:p14="http://schemas.microsoft.com/office/powerpoint/2010/main" val="181113941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D06753-2C14-4173-9C87-7EA665C6AABB}"/>
              </a:ext>
            </a:extLst>
          </p:cNvPr>
          <p:cNvSpPr>
            <a:spLocks noGrp="1"/>
          </p:cNvSpPr>
          <p:nvPr>
            <p:ph type="sldNum" sz="quarter" idx="12"/>
          </p:nvPr>
        </p:nvSpPr>
        <p:spPr/>
        <p:txBody>
          <a:bodyPr/>
          <a:lstStyle/>
          <a:p>
            <a:fld id="{D12C7F20-4EEE-4847-AC76-B538472E8A39}" type="slidenum">
              <a:rPr lang="zh-CN" altLang="en-US" smtClean="0"/>
              <a:pPr/>
              <a:t>1</a:t>
            </a:fld>
            <a:endParaRPr lang="zh-CN" altLang="en-US"/>
          </a:p>
        </p:txBody>
      </p:sp>
      <p:sp>
        <p:nvSpPr>
          <p:cNvPr id="33" name="文本占位符 32">
            <a:extLst>
              <a:ext uri="{FF2B5EF4-FFF2-40B4-BE49-F238E27FC236}">
                <a16:creationId xmlns:a16="http://schemas.microsoft.com/office/drawing/2014/main" id="{5C4BDCB0-0DE0-4B27-B32B-8F8BE6FB5CC7}"/>
              </a:ext>
            </a:extLst>
          </p:cNvPr>
          <p:cNvSpPr>
            <a:spLocks noGrp="1"/>
          </p:cNvSpPr>
          <p:nvPr>
            <p:ph type="body" sz="quarter" idx="15"/>
          </p:nvPr>
        </p:nvSpPr>
        <p:spPr/>
        <p:txBody>
          <a:bodyPr>
            <a:normAutofit/>
          </a:bodyPr>
          <a:lstStyle/>
          <a:p>
            <a:pPr marL="514350" indent="-514350">
              <a:buFont typeface="+mj-lt"/>
              <a:buAutoNum type="arabicPeriod"/>
            </a:pPr>
            <a:r>
              <a:rPr lang="en-US" altLang="zh-CN" dirty="0"/>
              <a:t>CSS</a:t>
            </a:r>
            <a:r>
              <a:rPr lang="zh-CN" altLang="en-US" dirty="0"/>
              <a:t>简介</a:t>
            </a:r>
          </a:p>
          <a:p>
            <a:pPr marL="514350" indent="-514350">
              <a:buFont typeface="+mj-lt"/>
              <a:buAutoNum type="arabicPeriod"/>
            </a:pPr>
            <a:r>
              <a:rPr lang="zh-CN" altLang="en-US" dirty="0">
                <a:solidFill>
                  <a:schemeClr val="accent1">
                    <a:lumMod val="40000"/>
                    <a:lumOff val="60000"/>
                  </a:schemeClr>
                </a:solidFill>
              </a:rPr>
              <a:t>层叠与继承</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选择器</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盒模型</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背景与边框</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值与单位</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在</a:t>
            </a:r>
            <a:r>
              <a:rPr lang="en-US" altLang="zh-CN" dirty="0">
                <a:solidFill>
                  <a:schemeClr val="accent1">
                    <a:lumMod val="40000"/>
                    <a:lumOff val="60000"/>
                  </a:schemeClr>
                </a:solidFill>
              </a:rPr>
              <a:t>CSS</a:t>
            </a:r>
            <a:r>
              <a:rPr lang="zh-CN" altLang="en-US" dirty="0">
                <a:solidFill>
                  <a:schemeClr val="accent1">
                    <a:lumMod val="40000"/>
                    <a:lumOff val="60000"/>
                  </a:schemeClr>
                </a:solidFill>
              </a:rPr>
              <a:t>中调整大小</a:t>
            </a:r>
            <a:endParaRPr lang="en-US" altLang="zh-CN" dirty="0">
              <a:solidFill>
                <a:schemeClr val="accent1">
                  <a:lumMod val="40000"/>
                  <a:lumOff val="60000"/>
                </a:schemeClr>
              </a:solidFill>
            </a:endParaRPr>
          </a:p>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布局</a:t>
            </a:r>
            <a:endParaRPr lang="en-US" altLang="zh-CN" dirty="0">
              <a:solidFill>
                <a:schemeClr val="accent1">
                  <a:lumMod val="40000"/>
                  <a:lumOff val="60000"/>
                </a:schemeClr>
              </a:solidFill>
            </a:endParaRPr>
          </a:p>
          <a:p>
            <a:pPr marL="514350" indent="-514350">
              <a:buFont typeface="+mj-lt"/>
              <a:buAutoNum type="arabicPeriod"/>
            </a:pPr>
            <a:endParaRPr lang="en-US" altLang="zh-CN" dirty="0"/>
          </a:p>
          <a:p>
            <a:pPr marL="514350" indent="-514350">
              <a:buFont typeface="+mj-lt"/>
              <a:buAutoNum type="arabicPeriod"/>
            </a:pPr>
            <a:endParaRPr lang="zh-CN" altLang="en-US" dirty="0">
              <a:solidFill>
                <a:schemeClr val="accent1">
                  <a:lumMod val="40000"/>
                  <a:lumOff val="60000"/>
                </a:schemeClr>
              </a:solidFill>
            </a:endParaRPr>
          </a:p>
          <a:p>
            <a:pPr marL="514350" indent="-514350">
              <a:buFont typeface="+mj-lt"/>
              <a:buAutoNum type="arabicPeriod"/>
            </a:pPr>
            <a:endParaRPr lang="en-US" altLang="zh-CN" dirty="0">
              <a:solidFill>
                <a:schemeClr val="accent1">
                  <a:lumMod val="40000"/>
                  <a:lumOff val="60000"/>
                </a:schemeClr>
              </a:solidFill>
            </a:endParaRPr>
          </a:p>
          <a:p>
            <a:pPr marL="514350" indent="-514350">
              <a:buFont typeface="+mj-lt"/>
              <a:buAutoNum type="arabicPeriod"/>
            </a:pPr>
            <a:endParaRPr lang="zh-CN" altLang="en-US" dirty="0">
              <a:solidFill>
                <a:schemeClr val="accent1">
                  <a:lumMod val="40000"/>
                  <a:lumOff val="60000"/>
                </a:schemeClr>
              </a:solidFill>
            </a:endParaRPr>
          </a:p>
        </p:txBody>
      </p:sp>
      <p:sp>
        <p:nvSpPr>
          <p:cNvPr id="34" name="文本占位符 33">
            <a:extLst>
              <a:ext uri="{FF2B5EF4-FFF2-40B4-BE49-F238E27FC236}">
                <a16:creationId xmlns:a16="http://schemas.microsoft.com/office/drawing/2014/main" id="{BFC89C37-CFAF-459C-BA15-0CC416BDDFB0}"/>
              </a:ext>
            </a:extLst>
          </p:cNvPr>
          <p:cNvSpPr>
            <a:spLocks noGrp="1"/>
          </p:cNvSpPr>
          <p:nvPr>
            <p:ph type="body" sz="quarter" idx="16"/>
          </p:nvPr>
        </p:nvSpPr>
        <p:spPr/>
        <p:txBody>
          <a:bodyPr/>
          <a:lstStyle/>
          <a:p>
            <a:r>
              <a:rPr lang="zh-CN" altLang="en-US" dirty="0"/>
              <a:t>目录</a:t>
            </a:r>
          </a:p>
        </p:txBody>
      </p:sp>
    </p:spTree>
    <p:extLst>
      <p:ext uri="{BB962C8B-B14F-4D97-AF65-F5344CB8AC3E}">
        <p14:creationId xmlns:p14="http://schemas.microsoft.com/office/powerpoint/2010/main" val="424428610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B25434-BDED-4E73-93A9-B0F779EBD8C6}"/>
              </a:ext>
            </a:extLst>
          </p:cNvPr>
          <p:cNvSpPr>
            <a:spLocks noGrp="1"/>
          </p:cNvSpPr>
          <p:nvPr>
            <p:ph type="sldNum" sz="quarter" idx="12"/>
          </p:nvPr>
        </p:nvSpPr>
        <p:spPr/>
        <p:txBody>
          <a:bodyPr/>
          <a:lstStyle/>
          <a:p>
            <a:fld id="{D12C7F20-4EEE-4847-AC76-B538472E8A39}" type="slidenum">
              <a:rPr lang="zh-CN" altLang="en-US" smtClean="0"/>
              <a:pPr/>
              <a:t>19</a:t>
            </a:fld>
            <a:endParaRPr lang="zh-CN" altLang="en-US"/>
          </a:p>
        </p:txBody>
      </p:sp>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p:txBody>
          <a:bodyPr/>
          <a:lstStyle/>
          <a:p>
            <a:r>
              <a:rPr lang="zh-CN" altLang="en-US" dirty="0"/>
              <a:t>组选择器</a:t>
            </a:r>
            <a:endParaRPr lang="en-US" altLang="zh-CN" dirty="0"/>
          </a:p>
          <a:p>
            <a:pPr lvl="1"/>
            <a:r>
              <a:rPr lang="zh-CN" altLang="en-US" dirty="0"/>
              <a:t>并集选择器、并集组合器</a:t>
            </a:r>
            <a:endParaRPr lang="en-US" altLang="zh-CN" dirty="0"/>
          </a:p>
          <a:p>
            <a:pPr lvl="1"/>
            <a:r>
              <a:rPr lang="zh-CN" altLang="en-US" dirty="0"/>
              <a:t>语法</a:t>
            </a:r>
            <a:endParaRPr lang="en-US" altLang="zh-CN" dirty="0"/>
          </a:p>
          <a:p>
            <a:pPr lvl="2"/>
            <a:r>
              <a:rPr lang="fr-FR" altLang="zh-CN" dirty="0"/>
              <a:t>element, element, element { style properties }</a:t>
            </a:r>
            <a:endParaRPr lang="en-US" altLang="zh-CN" dirty="0"/>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7" name="图片 6">
            <a:extLst>
              <a:ext uri="{FF2B5EF4-FFF2-40B4-BE49-F238E27FC236}">
                <a16:creationId xmlns:a16="http://schemas.microsoft.com/office/drawing/2014/main" id="{843AEF0C-30D6-4392-A159-00A1B0E39DBA}"/>
              </a:ext>
            </a:extLst>
          </p:cNvPr>
          <p:cNvPicPr>
            <a:picLocks noChangeAspect="1"/>
          </p:cNvPicPr>
          <p:nvPr/>
        </p:nvPicPr>
        <p:blipFill>
          <a:blip r:embed="rId3"/>
          <a:stretch>
            <a:fillRect/>
          </a:stretch>
        </p:blipFill>
        <p:spPr>
          <a:xfrm>
            <a:off x="1450078" y="2773045"/>
            <a:ext cx="4619048" cy="457143"/>
          </a:xfrm>
          <a:prstGeom prst="rect">
            <a:avLst/>
          </a:prstGeom>
        </p:spPr>
      </p:pic>
      <p:pic>
        <p:nvPicPr>
          <p:cNvPr id="9" name="图片 8">
            <a:extLst>
              <a:ext uri="{FF2B5EF4-FFF2-40B4-BE49-F238E27FC236}">
                <a16:creationId xmlns:a16="http://schemas.microsoft.com/office/drawing/2014/main" id="{598C7121-D15B-48B5-89B8-D3EF48272D2D}"/>
              </a:ext>
            </a:extLst>
          </p:cNvPr>
          <p:cNvPicPr>
            <a:picLocks noChangeAspect="1"/>
          </p:cNvPicPr>
          <p:nvPr/>
        </p:nvPicPr>
        <p:blipFill>
          <a:blip r:embed="rId4"/>
          <a:stretch>
            <a:fillRect/>
          </a:stretch>
        </p:blipFill>
        <p:spPr>
          <a:xfrm>
            <a:off x="7438948" y="2254711"/>
            <a:ext cx="2104762" cy="1285714"/>
          </a:xfrm>
          <a:prstGeom prst="rect">
            <a:avLst/>
          </a:prstGeom>
        </p:spPr>
      </p:pic>
      <p:pic>
        <p:nvPicPr>
          <p:cNvPr id="12" name="图片 11">
            <a:extLst>
              <a:ext uri="{FF2B5EF4-FFF2-40B4-BE49-F238E27FC236}">
                <a16:creationId xmlns:a16="http://schemas.microsoft.com/office/drawing/2014/main" id="{D3939F9E-1A61-4A37-AAB3-6C89C8A4A1E1}"/>
              </a:ext>
            </a:extLst>
          </p:cNvPr>
          <p:cNvPicPr>
            <a:picLocks noChangeAspect="1"/>
          </p:cNvPicPr>
          <p:nvPr/>
        </p:nvPicPr>
        <p:blipFill>
          <a:blip r:embed="rId5"/>
          <a:stretch>
            <a:fillRect/>
          </a:stretch>
        </p:blipFill>
        <p:spPr>
          <a:xfrm>
            <a:off x="1234730" y="4006498"/>
            <a:ext cx="4209524" cy="828571"/>
          </a:xfrm>
          <a:prstGeom prst="rect">
            <a:avLst/>
          </a:prstGeom>
        </p:spPr>
      </p:pic>
      <p:pic>
        <p:nvPicPr>
          <p:cNvPr id="14" name="图片 13">
            <a:extLst>
              <a:ext uri="{FF2B5EF4-FFF2-40B4-BE49-F238E27FC236}">
                <a16:creationId xmlns:a16="http://schemas.microsoft.com/office/drawing/2014/main" id="{9B87478C-1C90-41FA-AC08-1958609D32E9}"/>
              </a:ext>
            </a:extLst>
          </p:cNvPr>
          <p:cNvPicPr>
            <a:picLocks noChangeAspect="1"/>
          </p:cNvPicPr>
          <p:nvPr/>
        </p:nvPicPr>
        <p:blipFill>
          <a:blip r:embed="rId6"/>
          <a:stretch>
            <a:fillRect/>
          </a:stretch>
        </p:blipFill>
        <p:spPr>
          <a:xfrm>
            <a:off x="5757610" y="4210350"/>
            <a:ext cx="5057143" cy="485714"/>
          </a:xfrm>
          <a:prstGeom prst="rect">
            <a:avLst/>
          </a:prstGeom>
        </p:spPr>
      </p:pic>
      <p:sp>
        <p:nvSpPr>
          <p:cNvPr id="17" name="文本框 16">
            <a:extLst>
              <a:ext uri="{FF2B5EF4-FFF2-40B4-BE49-F238E27FC236}">
                <a16:creationId xmlns:a16="http://schemas.microsoft.com/office/drawing/2014/main" id="{2A265067-F105-4E20-97F7-8DD323209C2B}"/>
              </a:ext>
            </a:extLst>
          </p:cNvPr>
          <p:cNvSpPr txBox="1"/>
          <p:nvPr/>
        </p:nvSpPr>
        <p:spPr>
          <a:xfrm>
            <a:off x="1142667" y="5039645"/>
            <a:ext cx="9502141" cy="369332"/>
          </a:xfrm>
          <a:prstGeom prst="rect">
            <a:avLst/>
          </a:prstGeom>
          <a:noFill/>
        </p:spPr>
        <p:txBody>
          <a:bodyPr wrap="square">
            <a:spAutoFit/>
          </a:bodyPr>
          <a:lstStyle/>
          <a:p>
            <a:r>
              <a:rPr lang="zh-CN" altLang="en-US" b="0" i="0" dirty="0">
                <a:solidFill>
                  <a:srgbClr val="1A78C3"/>
                </a:solidFill>
                <a:effectLst/>
                <a:latin typeface="arial" panose="020B0604020202020204" pitchFamily="34" charset="0"/>
              </a:rPr>
              <a:t>在选择器列表中如果有一个选择器不被支持，那么整条规则都会失效</a:t>
            </a:r>
            <a:endParaRPr lang="zh-CN" altLang="en-US" dirty="0">
              <a:solidFill>
                <a:srgbClr val="1A78C3"/>
              </a:solidFill>
            </a:endParaRPr>
          </a:p>
        </p:txBody>
      </p:sp>
      <p:pic>
        <p:nvPicPr>
          <p:cNvPr id="19" name="图片 18">
            <a:extLst>
              <a:ext uri="{FF2B5EF4-FFF2-40B4-BE49-F238E27FC236}">
                <a16:creationId xmlns:a16="http://schemas.microsoft.com/office/drawing/2014/main" id="{A1703DCC-61F4-4B95-8274-ABBBBF8E6C56}"/>
              </a:ext>
            </a:extLst>
          </p:cNvPr>
          <p:cNvPicPr>
            <a:picLocks noChangeAspect="1"/>
          </p:cNvPicPr>
          <p:nvPr/>
        </p:nvPicPr>
        <p:blipFill>
          <a:blip r:embed="rId7"/>
          <a:stretch>
            <a:fillRect/>
          </a:stretch>
        </p:blipFill>
        <p:spPr>
          <a:xfrm>
            <a:off x="1234730" y="5653953"/>
            <a:ext cx="5238095" cy="409524"/>
          </a:xfrm>
          <a:prstGeom prst="rect">
            <a:avLst/>
          </a:prstGeom>
        </p:spPr>
      </p:pic>
    </p:spTree>
    <p:extLst>
      <p:ext uri="{BB962C8B-B14F-4D97-AF65-F5344CB8AC3E}">
        <p14:creationId xmlns:p14="http://schemas.microsoft.com/office/powerpoint/2010/main" val="159741269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B25434-BDED-4E73-93A9-B0F779EBD8C6}"/>
              </a:ext>
            </a:extLst>
          </p:cNvPr>
          <p:cNvSpPr>
            <a:spLocks noGrp="1"/>
          </p:cNvSpPr>
          <p:nvPr>
            <p:ph type="sldNum" sz="quarter" idx="12"/>
          </p:nvPr>
        </p:nvSpPr>
        <p:spPr/>
        <p:txBody>
          <a:bodyPr/>
          <a:lstStyle/>
          <a:p>
            <a:fld id="{D12C7F20-4EEE-4847-AC76-B538472E8A39}" type="slidenum">
              <a:rPr lang="zh-CN" altLang="en-US" smtClean="0"/>
              <a:pPr/>
              <a:t>20</a:t>
            </a:fld>
            <a:endParaRPr lang="zh-CN" altLang="en-US"/>
          </a:p>
        </p:txBody>
      </p:sp>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a:xfrm>
            <a:off x="159768" y="655983"/>
            <a:ext cx="11920072" cy="5741896"/>
          </a:xfrm>
        </p:spPr>
        <p:txBody>
          <a:bodyPr/>
          <a:lstStyle/>
          <a:p>
            <a:r>
              <a:rPr lang="zh-CN" altLang="en-US" dirty="0"/>
              <a:t>关系选择器</a:t>
            </a:r>
            <a:endParaRPr lang="en-US" altLang="zh-CN" dirty="0"/>
          </a:p>
          <a:p>
            <a:pPr lvl="1"/>
            <a:r>
              <a:rPr lang="zh-CN" altLang="en-US" dirty="0"/>
              <a:t>邻近兄弟元素选择器</a:t>
            </a:r>
            <a:endParaRPr lang="en-US" altLang="zh-CN" dirty="0"/>
          </a:p>
          <a:p>
            <a:pPr lvl="2"/>
            <a:r>
              <a:rPr lang="zh-CN" altLang="en-US" dirty="0"/>
              <a:t>介于两个选择器之间，当第二个元素紧跟在第一个元素之后，并且两个元素都是属于同一个父元素的子元素，则第二个元素将被选中</a:t>
            </a:r>
            <a:endParaRPr lang="en-US" altLang="zh-CN" dirty="0"/>
          </a:p>
          <a:p>
            <a:pPr lvl="1"/>
            <a:r>
              <a:rPr lang="zh-CN" altLang="en-US" dirty="0"/>
              <a:t>语法</a:t>
            </a:r>
            <a:endParaRPr lang="en-US" altLang="zh-CN" dirty="0"/>
          </a:p>
          <a:p>
            <a:pPr lvl="2"/>
            <a:r>
              <a:rPr lang="fr-FR" altLang="zh-CN" dirty="0"/>
              <a:t>former_element + target_element { style properties } </a:t>
            </a:r>
            <a:endParaRPr lang="en-US" altLang="zh-CN" dirty="0"/>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13" name="图片 12">
            <a:extLst>
              <a:ext uri="{FF2B5EF4-FFF2-40B4-BE49-F238E27FC236}">
                <a16:creationId xmlns:a16="http://schemas.microsoft.com/office/drawing/2014/main" id="{57E11F69-E530-46F9-BF12-0D99308102C1}"/>
              </a:ext>
            </a:extLst>
          </p:cNvPr>
          <p:cNvPicPr>
            <a:picLocks noChangeAspect="1"/>
          </p:cNvPicPr>
          <p:nvPr/>
        </p:nvPicPr>
        <p:blipFill>
          <a:blip r:embed="rId3"/>
          <a:stretch>
            <a:fillRect/>
          </a:stretch>
        </p:blipFill>
        <p:spPr>
          <a:xfrm>
            <a:off x="1498915" y="1121221"/>
            <a:ext cx="4514286" cy="5457143"/>
          </a:xfrm>
          <a:prstGeom prst="rect">
            <a:avLst/>
          </a:prstGeom>
        </p:spPr>
      </p:pic>
      <p:pic>
        <p:nvPicPr>
          <p:cNvPr id="16" name="图片 15">
            <a:extLst>
              <a:ext uri="{FF2B5EF4-FFF2-40B4-BE49-F238E27FC236}">
                <a16:creationId xmlns:a16="http://schemas.microsoft.com/office/drawing/2014/main" id="{1E980546-B553-4DBD-842C-D46F57B08BE7}"/>
              </a:ext>
            </a:extLst>
          </p:cNvPr>
          <p:cNvPicPr>
            <a:picLocks noChangeAspect="1"/>
          </p:cNvPicPr>
          <p:nvPr/>
        </p:nvPicPr>
        <p:blipFill>
          <a:blip r:embed="rId4"/>
          <a:stretch>
            <a:fillRect/>
          </a:stretch>
        </p:blipFill>
        <p:spPr>
          <a:xfrm>
            <a:off x="6855391" y="2571219"/>
            <a:ext cx="1944119" cy="2139929"/>
          </a:xfrm>
          <a:prstGeom prst="rect">
            <a:avLst/>
          </a:prstGeom>
        </p:spPr>
      </p:pic>
    </p:spTree>
    <p:extLst>
      <p:ext uri="{BB962C8B-B14F-4D97-AF65-F5344CB8AC3E}">
        <p14:creationId xmlns:p14="http://schemas.microsoft.com/office/powerpoint/2010/main" val="280654379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B25434-BDED-4E73-93A9-B0F779EBD8C6}"/>
              </a:ext>
            </a:extLst>
          </p:cNvPr>
          <p:cNvSpPr>
            <a:spLocks noGrp="1"/>
          </p:cNvSpPr>
          <p:nvPr>
            <p:ph type="sldNum" sz="quarter" idx="12"/>
          </p:nvPr>
        </p:nvSpPr>
        <p:spPr/>
        <p:txBody>
          <a:bodyPr/>
          <a:lstStyle/>
          <a:p>
            <a:fld id="{D12C7F20-4EEE-4847-AC76-B538472E8A39}" type="slidenum">
              <a:rPr lang="zh-CN" altLang="en-US" smtClean="0"/>
              <a:pPr/>
              <a:t>21</a:t>
            </a:fld>
            <a:endParaRPr lang="zh-CN" altLang="en-US"/>
          </a:p>
        </p:txBody>
      </p:sp>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a:xfrm>
            <a:off x="159768" y="655983"/>
            <a:ext cx="11920072" cy="5741896"/>
          </a:xfrm>
        </p:spPr>
        <p:txBody>
          <a:bodyPr/>
          <a:lstStyle/>
          <a:p>
            <a:r>
              <a:rPr lang="zh-CN" altLang="en-US" dirty="0"/>
              <a:t>关系选择器</a:t>
            </a:r>
            <a:endParaRPr lang="en-US" altLang="zh-CN" dirty="0"/>
          </a:p>
          <a:p>
            <a:pPr lvl="1"/>
            <a:r>
              <a:rPr lang="zh-CN" altLang="en-US" dirty="0"/>
              <a:t>兄弟元素选择器</a:t>
            </a:r>
            <a:endParaRPr lang="en-US" altLang="zh-CN" dirty="0"/>
          </a:p>
          <a:p>
            <a:pPr lvl="2"/>
            <a:r>
              <a:rPr lang="zh-CN" altLang="en-US" dirty="0"/>
              <a:t>兄弟选择符，位置无须紧邻，只须同层级，</a:t>
            </a:r>
            <a:r>
              <a:rPr lang="en-US" altLang="zh-CN" dirty="0"/>
              <a:t>A~B </a:t>
            </a:r>
            <a:r>
              <a:rPr lang="zh-CN" altLang="en-US" dirty="0"/>
              <a:t>选择</a:t>
            </a:r>
            <a:r>
              <a:rPr lang="en-US" altLang="zh-CN" dirty="0"/>
              <a:t>A</a:t>
            </a:r>
            <a:r>
              <a:rPr lang="zh-CN" altLang="en-US" dirty="0"/>
              <a:t>元素之后所有同层级</a:t>
            </a:r>
            <a:r>
              <a:rPr lang="en-US" altLang="zh-CN" dirty="0"/>
              <a:t>B</a:t>
            </a:r>
            <a:r>
              <a:rPr lang="zh-CN" altLang="en-US" dirty="0"/>
              <a:t>元素。</a:t>
            </a:r>
            <a:endParaRPr lang="en-US" altLang="zh-CN" dirty="0"/>
          </a:p>
          <a:p>
            <a:pPr lvl="1"/>
            <a:r>
              <a:rPr lang="zh-CN" altLang="en-US" dirty="0"/>
              <a:t>语法</a:t>
            </a:r>
            <a:endParaRPr lang="en-US" altLang="zh-CN" dirty="0"/>
          </a:p>
          <a:p>
            <a:pPr lvl="2"/>
            <a:r>
              <a:rPr lang="fr-FR" altLang="zh-CN" dirty="0"/>
              <a:t> former_element ~ target_element { style properties }</a:t>
            </a:r>
            <a:endParaRPr lang="en-US" altLang="zh-CN" dirty="0"/>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6" name="图片 5">
            <a:extLst>
              <a:ext uri="{FF2B5EF4-FFF2-40B4-BE49-F238E27FC236}">
                <a16:creationId xmlns:a16="http://schemas.microsoft.com/office/drawing/2014/main" id="{55E58607-360E-4B2C-A5F6-44BB024D3DCC}"/>
              </a:ext>
            </a:extLst>
          </p:cNvPr>
          <p:cNvPicPr>
            <a:picLocks noChangeAspect="1"/>
          </p:cNvPicPr>
          <p:nvPr/>
        </p:nvPicPr>
        <p:blipFill>
          <a:blip r:embed="rId3"/>
          <a:stretch>
            <a:fillRect/>
          </a:stretch>
        </p:blipFill>
        <p:spPr>
          <a:xfrm>
            <a:off x="809914" y="1576869"/>
            <a:ext cx="4628571" cy="4400000"/>
          </a:xfrm>
          <a:prstGeom prst="rect">
            <a:avLst/>
          </a:prstGeom>
        </p:spPr>
      </p:pic>
      <p:pic>
        <p:nvPicPr>
          <p:cNvPr id="8" name="图片 7">
            <a:extLst>
              <a:ext uri="{FF2B5EF4-FFF2-40B4-BE49-F238E27FC236}">
                <a16:creationId xmlns:a16="http://schemas.microsoft.com/office/drawing/2014/main" id="{3B32BBB3-3439-4FB3-9916-2F2328028D8A}"/>
              </a:ext>
            </a:extLst>
          </p:cNvPr>
          <p:cNvPicPr>
            <a:picLocks noChangeAspect="1"/>
          </p:cNvPicPr>
          <p:nvPr/>
        </p:nvPicPr>
        <p:blipFill>
          <a:blip r:embed="rId4"/>
          <a:stretch>
            <a:fillRect/>
          </a:stretch>
        </p:blipFill>
        <p:spPr>
          <a:xfrm>
            <a:off x="6687305" y="2916847"/>
            <a:ext cx="4316037" cy="1416614"/>
          </a:xfrm>
          <a:prstGeom prst="rect">
            <a:avLst/>
          </a:prstGeom>
        </p:spPr>
      </p:pic>
    </p:spTree>
    <p:extLst>
      <p:ext uri="{BB962C8B-B14F-4D97-AF65-F5344CB8AC3E}">
        <p14:creationId xmlns:p14="http://schemas.microsoft.com/office/powerpoint/2010/main" val="305506249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B25434-BDED-4E73-93A9-B0F779EBD8C6}"/>
              </a:ext>
            </a:extLst>
          </p:cNvPr>
          <p:cNvSpPr>
            <a:spLocks noGrp="1"/>
          </p:cNvSpPr>
          <p:nvPr>
            <p:ph type="sldNum" sz="quarter" idx="12"/>
          </p:nvPr>
        </p:nvSpPr>
        <p:spPr/>
        <p:txBody>
          <a:bodyPr/>
          <a:lstStyle/>
          <a:p>
            <a:fld id="{D12C7F20-4EEE-4847-AC76-B538472E8A39}" type="slidenum">
              <a:rPr lang="zh-CN" altLang="en-US" smtClean="0"/>
              <a:pPr/>
              <a:t>22</a:t>
            </a:fld>
            <a:endParaRPr lang="zh-CN" altLang="en-US"/>
          </a:p>
        </p:txBody>
      </p:sp>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a:xfrm>
            <a:off x="159768" y="655983"/>
            <a:ext cx="11920072" cy="5741896"/>
          </a:xfrm>
        </p:spPr>
        <p:txBody>
          <a:bodyPr/>
          <a:lstStyle/>
          <a:p>
            <a:r>
              <a:rPr lang="zh-CN" altLang="en-US" dirty="0"/>
              <a:t>关系选择器</a:t>
            </a:r>
            <a:endParaRPr lang="en-US" altLang="zh-CN" dirty="0"/>
          </a:p>
          <a:p>
            <a:pPr lvl="1"/>
            <a:r>
              <a:rPr lang="zh-CN" altLang="en-US" dirty="0"/>
              <a:t>直接子元素选择器</a:t>
            </a:r>
            <a:endParaRPr lang="en-US" altLang="zh-CN" dirty="0"/>
          </a:p>
          <a:p>
            <a:pPr lvl="2"/>
            <a:r>
              <a:rPr lang="zh-CN" altLang="en-US" dirty="0"/>
              <a:t>匹配那些作为第一个元素的直接后代</a:t>
            </a:r>
            <a:r>
              <a:rPr lang="en-US" altLang="zh-CN" dirty="0"/>
              <a:t>(</a:t>
            </a:r>
            <a:r>
              <a:rPr lang="zh-CN" altLang="en-US" dirty="0"/>
              <a:t>子元素</a:t>
            </a:r>
            <a:r>
              <a:rPr lang="en-US" altLang="zh-CN" dirty="0"/>
              <a:t>)</a:t>
            </a:r>
            <a:r>
              <a:rPr lang="zh-CN" altLang="en-US" dirty="0"/>
              <a:t>的第二元素</a:t>
            </a:r>
            <a:r>
              <a:rPr lang="en-US" altLang="zh-CN" dirty="0"/>
              <a:t>. </a:t>
            </a:r>
          </a:p>
          <a:p>
            <a:pPr lvl="1"/>
            <a:r>
              <a:rPr lang="zh-CN" altLang="en-US" dirty="0"/>
              <a:t>语法</a:t>
            </a:r>
            <a:endParaRPr lang="en-US" altLang="zh-CN" dirty="0"/>
          </a:p>
          <a:p>
            <a:pPr lvl="2"/>
            <a:r>
              <a:rPr lang="fr-FR" altLang="zh-CN" dirty="0"/>
              <a:t> former_element &gt; target_element { style properties }</a:t>
            </a:r>
            <a:endParaRPr lang="en-US" altLang="zh-CN" dirty="0"/>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10" name="图片 9">
            <a:extLst>
              <a:ext uri="{FF2B5EF4-FFF2-40B4-BE49-F238E27FC236}">
                <a16:creationId xmlns:a16="http://schemas.microsoft.com/office/drawing/2014/main" id="{9B3A8DD1-FE66-432C-BA95-EC1799B92E21}"/>
              </a:ext>
            </a:extLst>
          </p:cNvPr>
          <p:cNvPicPr>
            <a:picLocks noChangeAspect="1"/>
          </p:cNvPicPr>
          <p:nvPr/>
        </p:nvPicPr>
        <p:blipFill>
          <a:blip r:embed="rId3"/>
          <a:stretch>
            <a:fillRect/>
          </a:stretch>
        </p:blipFill>
        <p:spPr>
          <a:xfrm>
            <a:off x="229335" y="768740"/>
            <a:ext cx="6942857" cy="3371429"/>
          </a:xfrm>
          <a:prstGeom prst="rect">
            <a:avLst/>
          </a:prstGeom>
        </p:spPr>
      </p:pic>
      <p:pic>
        <p:nvPicPr>
          <p:cNvPr id="12" name="图片 11">
            <a:extLst>
              <a:ext uri="{FF2B5EF4-FFF2-40B4-BE49-F238E27FC236}">
                <a16:creationId xmlns:a16="http://schemas.microsoft.com/office/drawing/2014/main" id="{6BE91B12-15BA-4FB3-85B4-5EB5285C20E1}"/>
              </a:ext>
            </a:extLst>
          </p:cNvPr>
          <p:cNvPicPr>
            <a:picLocks noChangeAspect="1"/>
          </p:cNvPicPr>
          <p:nvPr/>
        </p:nvPicPr>
        <p:blipFill>
          <a:blip r:embed="rId4"/>
          <a:stretch>
            <a:fillRect/>
          </a:stretch>
        </p:blipFill>
        <p:spPr>
          <a:xfrm>
            <a:off x="7324570" y="878181"/>
            <a:ext cx="4638095" cy="3885714"/>
          </a:xfrm>
          <a:prstGeom prst="rect">
            <a:avLst/>
          </a:prstGeom>
        </p:spPr>
      </p:pic>
      <p:pic>
        <p:nvPicPr>
          <p:cNvPr id="14" name="图片 13">
            <a:extLst>
              <a:ext uri="{FF2B5EF4-FFF2-40B4-BE49-F238E27FC236}">
                <a16:creationId xmlns:a16="http://schemas.microsoft.com/office/drawing/2014/main" id="{2B1C8FE6-4427-4EAD-BA98-44CB7DBCAC1C}"/>
              </a:ext>
            </a:extLst>
          </p:cNvPr>
          <p:cNvPicPr>
            <a:picLocks noChangeAspect="1"/>
          </p:cNvPicPr>
          <p:nvPr/>
        </p:nvPicPr>
        <p:blipFill>
          <a:blip r:embed="rId5"/>
          <a:stretch>
            <a:fillRect/>
          </a:stretch>
        </p:blipFill>
        <p:spPr>
          <a:xfrm>
            <a:off x="2188353" y="4252925"/>
            <a:ext cx="4714286" cy="2561905"/>
          </a:xfrm>
          <a:prstGeom prst="rect">
            <a:avLst/>
          </a:prstGeom>
        </p:spPr>
      </p:pic>
      <p:sp>
        <p:nvSpPr>
          <p:cNvPr id="15" name="文本框 14">
            <a:extLst>
              <a:ext uri="{FF2B5EF4-FFF2-40B4-BE49-F238E27FC236}">
                <a16:creationId xmlns:a16="http://schemas.microsoft.com/office/drawing/2014/main" id="{1CF73D27-5205-447D-9914-75F3ED2F492C}"/>
              </a:ext>
            </a:extLst>
          </p:cNvPr>
          <p:cNvSpPr txBox="1"/>
          <p:nvPr/>
        </p:nvSpPr>
        <p:spPr>
          <a:xfrm>
            <a:off x="8080513" y="5625548"/>
            <a:ext cx="2826415" cy="369332"/>
          </a:xfrm>
          <a:prstGeom prst="rect">
            <a:avLst/>
          </a:prstGeom>
          <a:noFill/>
        </p:spPr>
        <p:txBody>
          <a:bodyPr wrap="none" rtlCol="0">
            <a:spAutoFit/>
          </a:bodyPr>
          <a:lstStyle/>
          <a:p>
            <a:r>
              <a:rPr lang="zh-CN" altLang="en-US" dirty="0"/>
              <a:t>为什么</a:t>
            </a:r>
            <a:r>
              <a:rPr lang="en-US" altLang="zh-CN" dirty="0"/>
              <a:t>Span 2.</a:t>
            </a:r>
            <a:r>
              <a:rPr lang="zh-CN" altLang="en-US" dirty="0"/>
              <a:t>没有继承？</a:t>
            </a:r>
          </a:p>
        </p:txBody>
      </p:sp>
    </p:spTree>
    <p:extLst>
      <p:ext uri="{BB962C8B-B14F-4D97-AF65-F5344CB8AC3E}">
        <p14:creationId xmlns:p14="http://schemas.microsoft.com/office/powerpoint/2010/main" val="2961438029"/>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a:xfrm>
            <a:off x="159768" y="655983"/>
            <a:ext cx="11920072" cy="5741896"/>
          </a:xfrm>
        </p:spPr>
        <p:txBody>
          <a:bodyPr/>
          <a:lstStyle/>
          <a:p>
            <a:r>
              <a:rPr lang="zh-CN" altLang="en-US" dirty="0"/>
              <a:t>关系选择器</a:t>
            </a:r>
            <a:endParaRPr lang="en-US" altLang="zh-CN" dirty="0"/>
          </a:p>
          <a:p>
            <a:pPr lvl="1"/>
            <a:r>
              <a:rPr lang="zh-CN" altLang="en-US" dirty="0"/>
              <a:t>后代元素选择器</a:t>
            </a:r>
            <a:endParaRPr lang="en-US" altLang="zh-CN" dirty="0"/>
          </a:p>
          <a:p>
            <a:pPr lvl="2"/>
            <a:r>
              <a:rPr lang="zh-CN" altLang="en-US" dirty="0"/>
              <a:t>通常用单个空格（ ）字符表示</a:t>
            </a:r>
            <a:endParaRPr lang="en-US" altLang="zh-CN" dirty="0"/>
          </a:p>
          <a:p>
            <a:pPr lvl="2"/>
            <a:r>
              <a:rPr lang="zh-CN" altLang="en-US" dirty="0"/>
              <a:t>如果第二个选择器匹配的元素具有与第一个选择器匹配的祖先（父母，父母的父母，父母的父母的父母等）元素，则它们将被选择</a:t>
            </a:r>
            <a:endParaRPr lang="en-US" altLang="zh-CN" dirty="0"/>
          </a:p>
          <a:p>
            <a:pPr lvl="1"/>
            <a:r>
              <a:rPr lang="zh-CN" altLang="en-US" dirty="0"/>
              <a:t>语法</a:t>
            </a:r>
            <a:endParaRPr lang="en-US" altLang="zh-CN" dirty="0"/>
          </a:p>
          <a:p>
            <a:pPr marL="913765" lvl="2" indent="0">
              <a:buNone/>
            </a:pPr>
            <a:r>
              <a:rPr lang="fr-FR" altLang="zh-CN" dirty="0"/>
              <a:t> selector1 selector2 {</a:t>
            </a:r>
          </a:p>
          <a:p>
            <a:pPr marL="913765" lvl="2" indent="0">
              <a:buNone/>
            </a:pPr>
            <a:r>
              <a:rPr lang="fr-FR" altLang="zh-CN" dirty="0"/>
              <a:t>     /* property declarations */</a:t>
            </a:r>
          </a:p>
          <a:p>
            <a:pPr marL="913765" lvl="2" indent="0">
              <a:buNone/>
            </a:pPr>
            <a:r>
              <a:rPr lang="fr-FR" altLang="zh-CN" dirty="0"/>
              <a:t>}</a:t>
            </a:r>
            <a:endParaRPr lang="en-US" altLang="zh-CN" dirty="0"/>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8" name="图片 7">
            <a:extLst>
              <a:ext uri="{FF2B5EF4-FFF2-40B4-BE49-F238E27FC236}">
                <a16:creationId xmlns:a16="http://schemas.microsoft.com/office/drawing/2014/main" id="{4E99CE9E-5CEC-4024-A8ED-9405A153D347}"/>
              </a:ext>
            </a:extLst>
          </p:cNvPr>
          <p:cNvPicPr>
            <a:picLocks noChangeAspect="1"/>
          </p:cNvPicPr>
          <p:nvPr/>
        </p:nvPicPr>
        <p:blipFill>
          <a:blip r:embed="rId3"/>
          <a:stretch>
            <a:fillRect/>
          </a:stretch>
        </p:blipFill>
        <p:spPr>
          <a:xfrm>
            <a:off x="553487" y="1591763"/>
            <a:ext cx="3352381" cy="4171429"/>
          </a:xfrm>
          <a:prstGeom prst="rect">
            <a:avLst/>
          </a:prstGeom>
        </p:spPr>
      </p:pic>
      <p:pic>
        <p:nvPicPr>
          <p:cNvPr id="11" name="图片 10">
            <a:extLst>
              <a:ext uri="{FF2B5EF4-FFF2-40B4-BE49-F238E27FC236}">
                <a16:creationId xmlns:a16="http://schemas.microsoft.com/office/drawing/2014/main" id="{E9D09D4E-2D23-4171-9EFB-76FEFDA1C236}"/>
              </a:ext>
            </a:extLst>
          </p:cNvPr>
          <p:cNvPicPr>
            <a:picLocks noChangeAspect="1"/>
          </p:cNvPicPr>
          <p:nvPr/>
        </p:nvPicPr>
        <p:blipFill>
          <a:blip r:embed="rId4"/>
          <a:stretch>
            <a:fillRect/>
          </a:stretch>
        </p:blipFill>
        <p:spPr>
          <a:xfrm>
            <a:off x="4299587" y="2524238"/>
            <a:ext cx="3485714" cy="1809524"/>
          </a:xfrm>
          <a:prstGeom prst="rect">
            <a:avLst/>
          </a:prstGeom>
        </p:spPr>
      </p:pic>
      <p:pic>
        <p:nvPicPr>
          <p:cNvPr id="16" name="图片 15">
            <a:extLst>
              <a:ext uri="{FF2B5EF4-FFF2-40B4-BE49-F238E27FC236}">
                <a16:creationId xmlns:a16="http://schemas.microsoft.com/office/drawing/2014/main" id="{B48DC7FF-78CA-4E2F-8113-25578A5A3FE7}"/>
              </a:ext>
            </a:extLst>
          </p:cNvPr>
          <p:cNvPicPr>
            <a:picLocks noChangeAspect="1"/>
          </p:cNvPicPr>
          <p:nvPr/>
        </p:nvPicPr>
        <p:blipFill>
          <a:blip r:embed="rId5"/>
          <a:stretch>
            <a:fillRect/>
          </a:stretch>
        </p:blipFill>
        <p:spPr>
          <a:xfrm>
            <a:off x="8614328" y="2315902"/>
            <a:ext cx="2457546" cy="1892443"/>
          </a:xfrm>
          <a:prstGeom prst="rect">
            <a:avLst/>
          </a:prstGeom>
        </p:spPr>
      </p:pic>
    </p:spTree>
    <p:extLst>
      <p:ext uri="{BB962C8B-B14F-4D97-AF65-F5344CB8AC3E}">
        <p14:creationId xmlns:p14="http://schemas.microsoft.com/office/powerpoint/2010/main" val="2118121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42" presetClass="entr" presetSubtype="0" fill="hold"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1000"/>
                                        <p:tgtEl>
                                          <p:spTgt spid="16"/>
                                        </p:tgtEl>
                                      </p:cBhvr>
                                    </p:animEffect>
                                    <p:anim calcmode="lin" valueType="num">
                                      <p:cBhvr>
                                        <p:cTn id="66" dur="1000" fill="hold"/>
                                        <p:tgtEl>
                                          <p:spTgt spid="16"/>
                                        </p:tgtEl>
                                        <p:attrNameLst>
                                          <p:attrName>ppt_x</p:attrName>
                                        </p:attrNameLst>
                                      </p:cBhvr>
                                      <p:tavLst>
                                        <p:tav tm="0">
                                          <p:val>
                                            <p:strVal val="#ppt_x"/>
                                          </p:val>
                                        </p:tav>
                                        <p:tav tm="100000">
                                          <p:val>
                                            <p:strVal val="#ppt_x"/>
                                          </p:val>
                                        </p:tav>
                                      </p:tavLst>
                                    </p:anim>
                                    <p:anim calcmode="lin" valueType="num">
                                      <p:cBhvr>
                                        <p:cTn id="6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F5A3E7-789C-4021-AF12-C2FA10585A9E}"/>
              </a:ext>
            </a:extLst>
          </p:cNvPr>
          <p:cNvSpPr>
            <a:spLocks noGrp="1"/>
          </p:cNvSpPr>
          <p:nvPr>
            <p:ph type="sldNum" sz="quarter" idx="12"/>
          </p:nvPr>
        </p:nvSpPr>
        <p:spPr/>
        <p:txBody>
          <a:bodyPr/>
          <a:lstStyle/>
          <a:p>
            <a:fld id="{D12C7F20-4EEE-4847-AC76-B538472E8A39}" type="slidenum">
              <a:rPr lang="zh-CN" altLang="en-US" smtClean="0"/>
              <a:pPr/>
              <a:t>24</a:t>
            </a:fld>
            <a:endParaRPr lang="zh-CN" altLang="en-US"/>
          </a:p>
        </p:txBody>
      </p:sp>
      <p:sp>
        <p:nvSpPr>
          <p:cNvPr id="3" name="文本占位符 2">
            <a:extLst>
              <a:ext uri="{FF2B5EF4-FFF2-40B4-BE49-F238E27FC236}">
                <a16:creationId xmlns:a16="http://schemas.microsoft.com/office/drawing/2014/main" id="{DCDBDD15-E5B2-4E03-8306-B2C88B86614F}"/>
              </a:ext>
            </a:extLst>
          </p:cNvPr>
          <p:cNvSpPr>
            <a:spLocks noGrp="1"/>
          </p:cNvSpPr>
          <p:nvPr>
            <p:ph type="body" sz="quarter" idx="15"/>
          </p:nvPr>
        </p:nvSpPr>
        <p:spPr/>
        <p:txBody>
          <a:bodyPr/>
          <a:lstStyle/>
          <a:p>
            <a:r>
              <a:rPr lang="zh-CN" altLang="en-US" dirty="0"/>
              <a:t>属性选择器</a:t>
            </a:r>
            <a:endParaRPr lang="en-US" altLang="zh-CN" dirty="0"/>
          </a:p>
        </p:txBody>
      </p:sp>
      <p:sp>
        <p:nvSpPr>
          <p:cNvPr id="4" name="文本占位符 3">
            <a:extLst>
              <a:ext uri="{FF2B5EF4-FFF2-40B4-BE49-F238E27FC236}">
                <a16:creationId xmlns:a16="http://schemas.microsoft.com/office/drawing/2014/main" id="{E70705E2-9CA6-4827-A260-2F60CA6B05E2}"/>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6" name="图片 5">
            <a:hlinkClick r:id="rId2" action="ppaction://hlinkfile"/>
            <a:extLst>
              <a:ext uri="{FF2B5EF4-FFF2-40B4-BE49-F238E27FC236}">
                <a16:creationId xmlns:a16="http://schemas.microsoft.com/office/drawing/2014/main" id="{EFF7ED18-E9B3-4FE4-B7B6-7404A90AE40D}"/>
              </a:ext>
            </a:extLst>
          </p:cNvPr>
          <p:cNvPicPr>
            <a:picLocks noChangeAspect="1"/>
          </p:cNvPicPr>
          <p:nvPr/>
        </p:nvPicPr>
        <p:blipFill>
          <a:blip r:embed="rId3"/>
          <a:stretch>
            <a:fillRect/>
          </a:stretch>
        </p:blipFill>
        <p:spPr>
          <a:xfrm>
            <a:off x="0" y="697039"/>
            <a:ext cx="7895238" cy="4209524"/>
          </a:xfrm>
          <a:prstGeom prst="rect">
            <a:avLst/>
          </a:prstGeom>
        </p:spPr>
      </p:pic>
      <p:pic>
        <p:nvPicPr>
          <p:cNvPr id="9" name="图片 8">
            <a:extLst>
              <a:ext uri="{FF2B5EF4-FFF2-40B4-BE49-F238E27FC236}">
                <a16:creationId xmlns:a16="http://schemas.microsoft.com/office/drawing/2014/main" id="{C6AF335A-5EA7-4229-827A-5258DF5AE2F3}"/>
              </a:ext>
            </a:extLst>
          </p:cNvPr>
          <p:cNvPicPr>
            <a:picLocks noChangeAspect="1"/>
          </p:cNvPicPr>
          <p:nvPr/>
        </p:nvPicPr>
        <p:blipFill>
          <a:blip r:embed="rId4"/>
          <a:stretch>
            <a:fillRect/>
          </a:stretch>
        </p:blipFill>
        <p:spPr>
          <a:xfrm>
            <a:off x="5401152" y="815190"/>
            <a:ext cx="6790848" cy="5522937"/>
          </a:xfrm>
          <a:prstGeom prst="rect">
            <a:avLst/>
          </a:prstGeom>
        </p:spPr>
      </p:pic>
      <p:pic>
        <p:nvPicPr>
          <p:cNvPr id="12" name="图片 11">
            <a:extLst>
              <a:ext uri="{FF2B5EF4-FFF2-40B4-BE49-F238E27FC236}">
                <a16:creationId xmlns:a16="http://schemas.microsoft.com/office/drawing/2014/main" id="{E97E022C-16D9-4C02-84C9-B9455752D359}"/>
              </a:ext>
            </a:extLst>
          </p:cNvPr>
          <p:cNvPicPr>
            <a:picLocks noChangeAspect="1"/>
          </p:cNvPicPr>
          <p:nvPr/>
        </p:nvPicPr>
        <p:blipFill>
          <a:blip r:embed="rId5"/>
          <a:stretch>
            <a:fillRect/>
          </a:stretch>
        </p:blipFill>
        <p:spPr>
          <a:xfrm>
            <a:off x="2033665" y="5087048"/>
            <a:ext cx="1247619" cy="1114286"/>
          </a:xfrm>
          <a:prstGeom prst="rect">
            <a:avLst/>
          </a:prstGeom>
        </p:spPr>
      </p:pic>
    </p:spTree>
    <p:extLst>
      <p:ext uri="{BB962C8B-B14F-4D97-AF65-F5344CB8AC3E}">
        <p14:creationId xmlns:p14="http://schemas.microsoft.com/office/powerpoint/2010/main" val="408662844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D1E0957-0267-49A6-B282-A678B5DC6BFA}"/>
              </a:ext>
            </a:extLst>
          </p:cNvPr>
          <p:cNvSpPr>
            <a:spLocks noGrp="1"/>
          </p:cNvSpPr>
          <p:nvPr>
            <p:ph type="sldNum" sz="quarter" idx="12"/>
          </p:nvPr>
        </p:nvSpPr>
        <p:spPr/>
        <p:txBody>
          <a:bodyPr/>
          <a:lstStyle/>
          <a:p>
            <a:fld id="{D12C7F20-4EEE-4847-AC76-B538472E8A39}" type="slidenum">
              <a:rPr lang="zh-CN" altLang="en-US" smtClean="0"/>
              <a:pPr/>
              <a:t>25</a:t>
            </a:fld>
            <a:endParaRPr lang="zh-CN" altLang="en-US"/>
          </a:p>
        </p:txBody>
      </p:sp>
      <p:sp>
        <p:nvSpPr>
          <p:cNvPr id="3" name="文本占位符 2">
            <a:extLst>
              <a:ext uri="{FF2B5EF4-FFF2-40B4-BE49-F238E27FC236}">
                <a16:creationId xmlns:a16="http://schemas.microsoft.com/office/drawing/2014/main" id="{BCCB3EF8-D844-47C0-BF59-3903E528715E}"/>
              </a:ext>
            </a:extLst>
          </p:cNvPr>
          <p:cNvSpPr>
            <a:spLocks noGrp="1"/>
          </p:cNvSpPr>
          <p:nvPr>
            <p:ph type="body" sz="quarter" idx="15"/>
          </p:nvPr>
        </p:nvSpPr>
        <p:spPr>
          <a:xfrm>
            <a:off x="159768" y="755439"/>
            <a:ext cx="11920072" cy="4597611"/>
          </a:xfrm>
        </p:spPr>
        <p:txBody>
          <a:bodyPr>
            <a:normAutofit lnSpcReduction="10000"/>
          </a:bodyPr>
          <a:lstStyle/>
          <a:p>
            <a:r>
              <a:rPr lang="zh-CN" altLang="en-US" dirty="0"/>
              <a:t>伪类</a:t>
            </a:r>
            <a:r>
              <a:rPr lang="en-US" altLang="zh-CN" dirty="0"/>
              <a:t>(pseudo-classes)</a:t>
            </a:r>
            <a:r>
              <a:rPr lang="zh-CN" altLang="en-US" dirty="0"/>
              <a:t>与伪元素</a:t>
            </a:r>
            <a:r>
              <a:rPr lang="en-US" altLang="zh-CN" dirty="0"/>
              <a:t>(pseudo-elements)</a:t>
            </a:r>
            <a:r>
              <a:rPr lang="en-US" altLang="zh-CN" baseline="30000" dirty="0"/>
              <a:t>[1]</a:t>
            </a:r>
          </a:p>
          <a:p>
            <a:pPr lvl="1"/>
            <a:r>
              <a:rPr lang="zh-CN" altLang="en-US" dirty="0"/>
              <a:t>定义</a:t>
            </a:r>
            <a:endParaRPr lang="en-US" altLang="zh-CN" dirty="0"/>
          </a:p>
          <a:p>
            <a:pPr lvl="2"/>
            <a:r>
              <a:rPr lang="en-US" altLang="zh-CN" dirty="0" err="1"/>
              <a:t>css</a:t>
            </a:r>
            <a:r>
              <a:rPr lang="en-US" altLang="zh-CN" dirty="0"/>
              <a:t> </a:t>
            </a:r>
            <a:r>
              <a:rPr lang="zh-CN" altLang="en-US" dirty="0"/>
              <a:t>引入伪类和伪元素概念是为了格式化</a:t>
            </a:r>
            <a:r>
              <a:rPr lang="zh-CN" altLang="en-US" dirty="0">
                <a:solidFill>
                  <a:srgbClr val="ED7D31"/>
                </a:solidFill>
              </a:rPr>
              <a:t>文档树</a:t>
            </a:r>
            <a:r>
              <a:rPr lang="en-US" altLang="zh-CN" dirty="0">
                <a:solidFill>
                  <a:srgbClr val="ED7D31"/>
                </a:solidFill>
              </a:rPr>
              <a:t>(DOM)</a:t>
            </a:r>
            <a:r>
              <a:rPr lang="zh-CN" altLang="en-US" dirty="0"/>
              <a:t>以外的信息。</a:t>
            </a:r>
            <a:endParaRPr lang="en-US" altLang="zh-CN" dirty="0"/>
          </a:p>
          <a:p>
            <a:pPr lvl="2"/>
            <a:r>
              <a:rPr lang="zh-CN" altLang="en-US" dirty="0"/>
              <a:t>伪类和伪元素是用来修饰</a:t>
            </a:r>
            <a:r>
              <a:rPr lang="zh-CN" altLang="en-US" dirty="0">
                <a:solidFill>
                  <a:srgbClr val="ED7D31"/>
                </a:solidFill>
              </a:rPr>
              <a:t>不在</a:t>
            </a:r>
            <a:r>
              <a:rPr lang="zh-CN" altLang="en-US" dirty="0"/>
              <a:t>文档树中的部分</a:t>
            </a:r>
            <a:endParaRPr lang="en-US" altLang="zh-CN" dirty="0"/>
          </a:p>
          <a:p>
            <a:pPr lvl="2"/>
            <a:r>
              <a:rPr lang="zh-CN" altLang="en-US" dirty="0"/>
              <a:t>如：一句话中的第一个字母，或者是列表中的第一个元素</a:t>
            </a:r>
            <a:endParaRPr lang="en-US" altLang="zh-CN" dirty="0"/>
          </a:p>
          <a:p>
            <a:pPr lvl="1"/>
            <a:r>
              <a:rPr lang="zh-CN" altLang="en-US" dirty="0"/>
              <a:t>伪类</a:t>
            </a:r>
            <a:endParaRPr lang="en-US" altLang="zh-CN" dirty="0"/>
          </a:p>
          <a:p>
            <a:pPr lvl="2"/>
            <a:r>
              <a:rPr lang="zh-CN" altLang="en-US" dirty="0"/>
              <a:t>当已有元素处于的某个</a:t>
            </a:r>
            <a:r>
              <a:rPr lang="zh-CN" altLang="en-US" dirty="0">
                <a:solidFill>
                  <a:srgbClr val="ED7D31"/>
                </a:solidFill>
              </a:rPr>
              <a:t>状态</a:t>
            </a:r>
            <a:r>
              <a:rPr lang="zh-CN" altLang="en-US" dirty="0"/>
              <a:t>时，为其添加对应的样式，这个状态是根据用户行为而</a:t>
            </a:r>
            <a:r>
              <a:rPr lang="zh-CN" altLang="en-US" dirty="0">
                <a:solidFill>
                  <a:srgbClr val="ED7D31"/>
                </a:solidFill>
              </a:rPr>
              <a:t>动态变化</a:t>
            </a:r>
            <a:r>
              <a:rPr lang="zh-CN" altLang="en-US" dirty="0"/>
              <a:t>的</a:t>
            </a:r>
            <a:r>
              <a:rPr lang="en-US" altLang="zh-CN" dirty="0"/>
              <a:t>.</a:t>
            </a:r>
          </a:p>
          <a:p>
            <a:pPr lvl="2"/>
            <a:r>
              <a:rPr lang="zh-CN" altLang="en-US" dirty="0"/>
              <a:t>比如说，当用户悬停在指定的元素时，我们可以通过</a:t>
            </a:r>
            <a:r>
              <a:rPr lang="en-US" altLang="zh-CN" dirty="0"/>
              <a:t>:hover </a:t>
            </a:r>
            <a:r>
              <a:rPr lang="zh-CN" altLang="en-US" dirty="0"/>
              <a:t>来描述这个元素的状态。</a:t>
            </a:r>
            <a:endParaRPr lang="en-US" altLang="zh-CN" dirty="0"/>
          </a:p>
          <a:p>
            <a:pPr lvl="1"/>
            <a:r>
              <a:rPr lang="zh-CN" altLang="en-US" dirty="0"/>
              <a:t>伪元素</a:t>
            </a:r>
            <a:endParaRPr lang="en-US" altLang="zh-CN" dirty="0"/>
          </a:p>
          <a:p>
            <a:pPr lvl="2"/>
            <a:r>
              <a:rPr lang="zh-CN" altLang="en-US" dirty="0"/>
              <a:t>不在文档树中的元素，为其添加样式</a:t>
            </a:r>
            <a:endParaRPr lang="en-US" altLang="zh-CN" dirty="0"/>
          </a:p>
          <a:p>
            <a:pPr lvl="2"/>
            <a:r>
              <a:rPr lang="zh-CN" altLang="en-US" dirty="0"/>
              <a:t>如：以通过</a:t>
            </a:r>
            <a:r>
              <a:rPr lang="en-US" altLang="zh-CN" dirty="0"/>
              <a:t>:before </a:t>
            </a:r>
            <a:r>
              <a:rPr lang="zh-CN" altLang="en-US" dirty="0"/>
              <a:t>来在一个元素前增加一些文本，并为这些文本添加样式</a:t>
            </a:r>
            <a:endParaRPr lang="en-US" altLang="zh-CN" dirty="0"/>
          </a:p>
          <a:p>
            <a:pPr lvl="1"/>
            <a:r>
              <a:rPr lang="zh-CN" altLang="en-US" dirty="0"/>
              <a:t>基本语法</a:t>
            </a:r>
            <a:endParaRPr lang="en-US" altLang="zh-CN" dirty="0"/>
          </a:p>
        </p:txBody>
      </p:sp>
      <p:sp>
        <p:nvSpPr>
          <p:cNvPr id="4" name="文本占位符 3">
            <a:extLst>
              <a:ext uri="{FF2B5EF4-FFF2-40B4-BE49-F238E27FC236}">
                <a16:creationId xmlns:a16="http://schemas.microsoft.com/office/drawing/2014/main" id="{F6518F86-B6B7-4C47-A1CA-AD9DAA00A031}"/>
              </a:ext>
            </a:extLst>
          </p:cNvPr>
          <p:cNvSpPr>
            <a:spLocks noGrp="1"/>
          </p:cNvSpPr>
          <p:nvPr>
            <p:ph type="body" sz="quarter" idx="16"/>
          </p:nvPr>
        </p:nvSpPr>
        <p:spPr/>
        <p:txBody>
          <a:bodyPr/>
          <a:lstStyle/>
          <a:p>
            <a:r>
              <a:rPr lang="en-US" altLang="zh-CN" dirty="0"/>
              <a:t>3.</a:t>
            </a:r>
            <a:r>
              <a:rPr lang="zh-CN" altLang="en-US" dirty="0"/>
              <a:t>选择器</a:t>
            </a:r>
          </a:p>
        </p:txBody>
      </p:sp>
      <p:sp>
        <p:nvSpPr>
          <p:cNvPr id="9" name="文本框 8">
            <a:extLst>
              <a:ext uri="{FF2B5EF4-FFF2-40B4-BE49-F238E27FC236}">
                <a16:creationId xmlns:a16="http://schemas.microsoft.com/office/drawing/2014/main" id="{C812F781-0613-4E07-AEB0-ECA5DEF49F9B}"/>
              </a:ext>
            </a:extLst>
          </p:cNvPr>
          <p:cNvSpPr txBox="1"/>
          <p:nvPr/>
        </p:nvSpPr>
        <p:spPr>
          <a:xfrm>
            <a:off x="464224" y="6197581"/>
            <a:ext cx="11615616" cy="307777"/>
          </a:xfrm>
          <a:prstGeom prst="rect">
            <a:avLst/>
          </a:prstGeom>
          <a:noFill/>
        </p:spPr>
        <p:txBody>
          <a:bodyPr wrap="square" rtlCol="0">
            <a:spAutoFit/>
          </a:bodyPr>
          <a:lstStyle/>
          <a:p>
            <a:r>
              <a:rPr lang="en-US" altLang="zh-CN" sz="1400" dirty="0">
                <a:solidFill>
                  <a:srgbClr val="1A78C3"/>
                </a:solidFill>
              </a:rPr>
              <a:t>[1]</a:t>
            </a:r>
            <a:r>
              <a:rPr lang="en-US" altLang="zh-CN" sz="1400" dirty="0" err="1">
                <a:solidFill>
                  <a:srgbClr val="1A78C3"/>
                </a:solidFill>
              </a:rPr>
              <a:t>AlloyTeam</a:t>
            </a:r>
            <a:r>
              <a:rPr lang="en-US" altLang="zh-CN" sz="1400" dirty="0">
                <a:solidFill>
                  <a:srgbClr val="1A78C3"/>
                </a:solidFill>
              </a:rPr>
              <a:t> </a:t>
            </a:r>
            <a:r>
              <a:rPr lang="zh-CN" altLang="en-US" sz="1400" dirty="0">
                <a:solidFill>
                  <a:srgbClr val="1A78C3"/>
                </a:solidFill>
              </a:rPr>
              <a:t>腾讯全端</a:t>
            </a:r>
            <a:r>
              <a:rPr lang="en-US" altLang="zh-CN" sz="1400" dirty="0" err="1">
                <a:solidFill>
                  <a:srgbClr val="1A78C3"/>
                </a:solidFill>
              </a:rPr>
              <a:t>AlloyTeam</a:t>
            </a:r>
            <a:r>
              <a:rPr lang="en-US" altLang="zh-CN" sz="1400" dirty="0">
                <a:solidFill>
                  <a:srgbClr val="1A78C3"/>
                </a:solidFill>
              </a:rPr>
              <a:t> </a:t>
            </a:r>
            <a:r>
              <a:rPr lang="zh-CN" altLang="en-US" sz="1400" dirty="0">
                <a:solidFill>
                  <a:srgbClr val="1A78C3"/>
                </a:solidFill>
              </a:rPr>
              <a:t>团队</a:t>
            </a:r>
            <a:r>
              <a:rPr lang="en-US" altLang="zh-CN" sz="1400" dirty="0">
                <a:solidFill>
                  <a:srgbClr val="1A78C3"/>
                </a:solidFill>
              </a:rPr>
              <a:t>Blog</a:t>
            </a:r>
            <a:r>
              <a:rPr lang="zh-CN" altLang="en-US" sz="1400" dirty="0">
                <a:solidFill>
                  <a:srgbClr val="1A78C3"/>
                </a:solidFill>
              </a:rPr>
              <a:t>，</a:t>
            </a:r>
            <a:r>
              <a:rPr lang="en-US" altLang="zh-CN" sz="1400" dirty="0">
                <a:solidFill>
                  <a:srgbClr val="1A78C3"/>
                </a:solidFill>
              </a:rPr>
              <a:t>http://www.alloyteam.com/2016/05/summary-of-pseudo-classes-and-pseudo-elements/</a:t>
            </a:r>
            <a:endParaRPr lang="zh-CN" altLang="en-US" sz="1400" dirty="0">
              <a:solidFill>
                <a:srgbClr val="1A78C3"/>
              </a:solidFill>
            </a:endParaRPr>
          </a:p>
        </p:txBody>
      </p:sp>
      <p:sp>
        <p:nvSpPr>
          <p:cNvPr id="11" name="文本框 10">
            <a:extLst>
              <a:ext uri="{FF2B5EF4-FFF2-40B4-BE49-F238E27FC236}">
                <a16:creationId xmlns:a16="http://schemas.microsoft.com/office/drawing/2014/main" id="{193628F7-A838-4C05-8E6F-6A925E92B297}"/>
              </a:ext>
            </a:extLst>
          </p:cNvPr>
          <p:cNvSpPr txBox="1"/>
          <p:nvPr/>
        </p:nvSpPr>
        <p:spPr>
          <a:xfrm>
            <a:off x="571500" y="5086898"/>
            <a:ext cx="4401856" cy="1015663"/>
          </a:xfrm>
          <a:prstGeom prst="rect">
            <a:avLst/>
          </a:prstGeom>
          <a:noFill/>
        </p:spPr>
        <p:txBody>
          <a:bodyPr wrap="square">
            <a:spAutoFit/>
          </a:bodyPr>
          <a:lstStyle/>
          <a:p>
            <a:pPr marL="913765" lvl="2" indent="0">
              <a:buNone/>
            </a:pPr>
            <a:r>
              <a:rPr lang="en-US" altLang="zh-CN" sz="2000" dirty="0">
                <a:solidFill>
                  <a:srgbClr val="1A78C3"/>
                </a:solidFill>
              </a:rPr>
              <a:t>Selector</a:t>
            </a:r>
            <a:r>
              <a:rPr lang="en-US" altLang="zh-CN" sz="2000" dirty="0">
                <a:solidFill>
                  <a:srgbClr val="ED7D31"/>
                </a:solidFill>
              </a:rPr>
              <a:t> : </a:t>
            </a:r>
            <a:r>
              <a:rPr lang="en-US" altLang="zh-CN" sz="2000" dirty="0">
                <a:solidFill>
                  <a:srgbClr val="1A78C3"/>
                </a:solidFill>
              </a:rPr>
              <a:t>pseudo-class {</a:t>
            </a:r>
          </a:p>
          <a:p>
            <a:pPr marL="913765" lvl="2" indent="0">
              <a:buNone/>
            </a:pPr>
            <a:r>
              <a:rPr lang="en-US" altLang="zh-CN" sz="2000" dirty="0">
                <a:solidFill>
                  <a:srgbClr val="1A78C3"/>
                </a:solidFill>
              </a:rPr>
              <a:t>      property: value;</a:t>
            </a:r>
          </a:p>
          <a:p>
            <a:pPr marL="913765" lvl="2" indent="0">
              <a:buNone/>
            </a:pPr>
            <a:r>
              <a:rPr lang="en-US" altLang="zh-CN" sz="2000" dirty="0">
                <a:solidFill>
                  <a:srgbClr val="1A78C3"/>
                </a:solidFill>
              </a:rPr>
              <a:t>}</a:t>
            </a:r>
          </a:p>
        </p:txBody>
      </p:sp>
      <p:sp>
        <p:nvSpPr>
          <p:cNvPr id="12" name="文本框 11">
            <a:extLst>
              <a:ext uri="{FF2B5EF4-FFF2-40B4-BE49-F238E27FC236}">
                <a16:creationId xmlns:a16="http://schemas.microsoft.com/office/drawing/2014/main" id="{514AE364-3427-4BF4-AB5E-6F146BEB9D8D}"/>
              </a:ext>
            </a:extLst>
          </p:cNvPr>
          <p:cNvSpPr txBox="1"/>
          <p:nvPr/>
        </p:nvSpPr>
        <p:spPr>
          <a:xfrm>
            <a:off x="4973356" y="5077647"/>
            <a:ext cx="5046943" cy="1015663"/>
          </a:xfrm>
          <a:prstGeom prst="rect">
            <a:avLst/>
          </a:prstGeom>
          <a:noFill/>
        </p:spPr>
        <p:txBody>
          <a:bodyPr wrap="square">
            <a:spAutoFit/>
          </a:bodyPr>
          <a:lstStyle/>
          <a:p>
            <a:pPr marL="913765" lvl="2" indent="0">
              <a:buNone/>
            </a:pPr>
            <a:r>
              <a:rPr lang="en-US" altLang="zh-CN" sz="2000" dirty="0">
                <a:solidFill>
                  <a:srgbClr val="1A78C3"/>
                </a:solidFill>
              </a:rPr>
              <a:t>Selector </a:t>
            </a:r>
            <a:r>
              <a:rPr lang="en-US" altLang="zh-CN" sz="2000" dirty="0">
                <a:solidFill>
                  <a:srgbClr val="ED7D31"/>
                </a:solidFill>
              </a:rPr>
              <a:t>:: </a:t>
            </a:r>
            <a:r>
              <a:rPr lang="en-US" altLang="zh-CN" sz="2000" dirty="0">
                <a:solidFill>
                  <a:srgbClr val="1A78C3"/>
                </a:solidFill>
              </a:rPr>
              <a:t>pseudo-elements {</a:t>
            </a:r>
          </a:p>
          <a:p>
            <a:pPr marL="913765" lvl="2" indent="0">
              <a:buNone/>
            </a:pPr>
            <a:r>
              <a:rPr lang="en-US" altLang="zh-CN" sz="2000" dirty="0">
                <a:solidFill>
                  <a:srgbClr val="1A78C3"/>
                </a:solidFill>
              </a:rPr>
              <a:t>      property: value;</a:t>
            </a:r>
          </a:p>
          <a:p>
            <a:pPr marL="913765" lvl="2" indent="0">
              <a:buNone/>
            </a:pPr>
            <a:r>
              <a:rPr lang="en-US" altLang="zh-CN" sz="2000" dirty="0">
                <a:solidFill>
                  <a:srgbClr val="1A78C3"/>
                </a:solidFill>
              </a:rPr>
              <a:t>}</a:t>
            </a:r>
          </a:p>
        </p:txBody>
      </p:sp>
    </p:spTree>
    <p:extLst>
      <p:ext uri="{BB962C8B-B14F-4D97-AF65-F5344CB8AC3E}">
        <p14:creationId xmlns:p14="http://schemas.microsoft.com/office/powerpoint/2010/main" val="2187800003"/>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1000"/>
                                        <p:tgtEl>
                                          <p:spTgt spid="3">
                                            <p:txEl>
                                              <p:pRg st="10" end="10"/>
                                            </p:txEl>
                                          </p:spTgt>
                                        </p:tgtEl>
                                      </p:cBhvr>
                                    </p:animEffect>
                                    <p:anim calcmode="lin" valueType="num">
                                      <p:cBhvr>
                                        <p:cTn id="7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Effect transition="in" filter="fade">
                                      <p:cBhvr>
                                        <p:cTn id="77" dur="1000"/>
                                        <p:tgtEl>
                                          <p:spTgt spid="3">
                                            <p:txEl>
                                              <p:pRg st="11" end="11"/>
                                            </p:txEl>
                                          </p:spTgt>
                                        </p:tgtEl>
                                      </p:cBhvr>
                                    </p:animEffect>
                                    <p:anim calcmode="lin" valueType="num">
                                      <p:cBhvr>
                                        <p:cTn id="78"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anim calcmode="lin" valueType="num">
                                      <p:cBhvr>
                                        <p:cTn id="85" dur="1000" fill="hold"/>
                                        <p:tgtEl>
                                          <p:spTgt spid="11"/>
                                        </p:tgtEl>
                                        <p:attrNameLst>
                                          <p:attrName>ppt_x</p:attrName>
                                        </p:attrNameLst>
                                      </p:cBhvr>
                                      <p:tavLst>
                                        <p:tav tm="0">
                                          <p:val>
                                            <p:strVal val="#ppt_x"/>
                                          </p:val>
                                        </p:tav>
                                        <p:tav tm="100000">
                                          <p:val>
                                            <p:strVal val="#ppt_x"/>
                                          </p:val>
                                        </p:tav>
                                      </p:tavLst>
                                    </p:anim>
                                    <p:anim calcmode="lin" valueType="num">
                                      <p:cBhvr>
                                        <p:cTn id="8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1000"/>
                                        <p:tgtEl>
                                          <p:spTgt spid="12"/>
                                        </p:tgtEl>
                                      </p:cBhvr>
                                    </p:animEffect>
                                    <p:anim calcmode="lin" valueType="num">
                                      <p:cBhvr>
                                        <p:cTn id="92" dur="1000" fill="hold"/>
                                        <p:tgtEl>
                                          <p:spTgt spid="12"/>
                                        </p:tgtEl>
                                        <p:attrNameLst>
                                          <p:attrName>ppt_x</p:attrName>
                                        </p:attrNameLst>
                                      </p:cBhvr>
                                      <p:tavLst>
                                        <p:tav tm="0">
                                          <p:val>
                                            <p:strVal val="#ppt_x"/>
                                          </p:val>
                                        </p:tav>
                                        <p:tav tm="100000">
                                          <p:val>
                                            <p:strVal val="#ppt_x"/>
                                          </p:val>
                                        </p:tav>
                                      </p:tavLst>
                                    </p:anim>
                                    <p:anim calcmode="lin" valueType="num">
                                      <p:cBhvr>
                                        <p:cTn id="9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B25434-BDED-4E73-93A9-B0F779EBD8C6}"/>
              </a:ext>
            </a:extLst>
          </p:cNvPr>
          <p:cNvSpPr>
            <a:spLocks noGrp="1"/>
          </p:cNvSpPr>
          <p:nvPr>
            <p:ph type="sldNum" sz="quarter" idx="12"/>
          </p:nvPr>
        </p:nvSpPr>
        <p:spPr/>
        <p:txBody>
          <a:bodyPr/>
          <a:lstStyle/>
          <a:p>
            <a:fld id="{D12C7F20-4EEE-4847-AC76-B538472E8A39}" type="slidenum">
              <a:rPr lang="zh-CN" altLang="en-US" smtClean="0"/>
              <a:pPr/>
              <a:t>26</a:t>
            </a:fld>
            <a:endParaRPr lang="zh-CN" altLang="en-US"/>
          </a:p>
        </p:txBody>
      </p:sp>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p:txBody>
          <a:bodyPr/>
          <a:lstStyle/>
          <a:p>
            <a:r>
              <a:rPr lang="zh-CN" altLang="en-US" dirty="0"/>
              <a:t>伪类</a:t>
            </a:r>
            <a:r>
              <a:rPr lang="en-US" altLang="zh-CN" dirty="0"/>
              <a:t>(pseudo-classes)</a:t>
            </a:r>
            <a:r>
              <a:rPr lang="zh-CN" altLang="en-US" dirty="0"/>
              <a:t>与伪元素</a:t>
            </a:r>
            <a:r>
              <a:rPr lang="en-US" altLang="zh-CN" dirty="0"/>
              <a:t>(pseudo-elements)[1]</a:t>
            </a:r>
          </a:p>
          <a:p>
            <a:pPr lvl="1"/>
            <a:r>
              <a:rPr lang="zh-CN" altLang="en-US" dirty="0"/>
              <a:t>示例：伪类</a:t>
            </a:r>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6" name="图片 5">
            <a:extLst>
              <a:ext uri="{FF2B5EF4-FFF2-40B4-BE49-F238E27FC236}">
                <a16:creationId xmlns:a16="http://schemas.microsoft.com/office/drawing/2014/main" id="{BABAFBDB-2253-45FF-B71A-0179760C69D0}"/>
              </a:ext>
            </a:extLst>
          </p:cNvPr>
          <p:cNvPicPr>
            <a:picLocks noChangeAspect="1"/>
          </p:cNvPicPr>
          <p:nvPr/>
        </p:nvPicPr>
        <p:blipFill>
          <a:blip r:embed="rId2"/>
          <a:stretch>
            <a:fillRect/>
          </a:stretch>
        </p:blipFill>
        <p:spPr>
          <a:xfrm>
            <a:off x="1857709" y="1819556"/>
            <a:ext cx="5352381" cy="4419048"/>
          </a:xfrm>
          <a:prstGeom prst="rect">
            <a:avLst/>
          </a:prstGeom>
        </p:spPr>
      </p:pic>
      <p:pic>
        <p:nvPicPr>
          <p:cNvPr id="12" name="图片 11">
            <a:extLst>
              <a:ext uri="{FF2B5EF4-FFF2-40B4-BE49-F238E27FC236}">
                <a16:creationId xmlns:a16="http://schemas.microsoft.com/office/drawing/2014/main" id="{76583951-539E-4603-985F-16AF202C1C6A}"/>
              </a:ext>
            </a:extLst>
          </p:cNvPr>
          <p:cNvPicPr>
            <a:picLocks noChangeAspect="1"/>
          </p:cNvPicPr>
          <p:nvPr/>
        </p:nvPicPr>
        <p:blipFill>
          <a:blip r:embed="rId3"/>
          <a:stretch>
            <a:fillRect/>
          </a:stretch>
        </p:blipFill>
        <p:spPr>
          <a:xfrm>
            <a:off x="7415682" y="1819556"/>
            <a:ext cx="4723809" cy="4457143"/>
          </a:xfrm>
          <a:prstGeom prst="rect">
            <a:avLst/>
          </a:prstGeom>
        </p:spPr>
      </p:pic>
      <p:pic>
        <p:nvPicPr>
          <p:cNvPr id="14" name="图片 13">
            <a:extLst>
              <a:ext uri="{FF2B5EF4-FFF2-40B4-BE49-F238E27FC236}">
                <a16:creationId xmlns:a16="http://schemas.microsoft.com/office/drawing/2014/main" id="{2435A49A-2D75-4DC5-85A2-D6F7F7960858}"/>
              </a:ext>
            </a:extLst>
          </p:cNvPr>
          <p:cNvPicPr>
            <a:picLocks noChangeAspect="1"/>
          </p:cNvPicPr>
          <p:nvPr/>
        </p:nvPicPr>
        <p:blipFill>
          <a:blip r:embed="rId4"/>
          <a:stretch>
            <a:fillRect/>
          </a:stretch>
        </p:blipFill>
        <p:spPr>
          <a:xfrm>
            <a:off x="352495" y="3533841"/>
            <a:ext cx="1123810" cy="514286"/>
          </a:xfrm>
          <a:prstGeom prst="rect">
            <a:avLst/>
          </a:prstGeom>
        </p:spPr>
      </p:pic>
    </p:spTree>
    <p:extLst>
      <p:ext uri="{BB962C8B-B14F-4D97-AF65-F5344CB8AC3E}">
        <p14:creationId xmlns:p14="http://schemas.microsoft.com/office/powerpoint/2010/main" val="376338685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B25434-BDED-4E73-93A9-B0F779EBD8C6}"/>
              </a:ext>
            </a:extLst>
          </p:cNvPr>
          <p:cNvSpPr>
            <a:spLocks noGrp="1"/>
          </p:cNvSpPr>
          <p:nvPr>
            <p:ph type="sldNum" sz="quarter" idx="12"/>
          </p:nvPr>
        </p:nvSpPr>
        <p:spPr/>
        <p:txBody>
          <a:bodyPr/>
          <a:lstStyle/>
          <a:p>
            <a:fld id="{D12C7F20-4EEE-4847-AC76-B538472E8A39}" type="slidenum">
              <a:rPr lang="zh-CN" altLang="en-US" smtClean="0"/>
              <a:pPr/>
              <a:t>27</a:t>
            </a:fld>
            <a:endParaRPr lang="zh-CN" altLang="en-US"/>
          </a:p>
        </p:txBody>
      </p:sp>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p:txBody>
          <a:bodyPr/>
          <a:lstStyle/>
          <a:p>
            <a:r>
              <a:rPr lang="zh-CN" altLang="en-US" dirty="0"/>
              <a:t>伪类</a:t>
            </a:r>
            <a:r>
              <a:rPr lang="en-US" altLang="zh-CN" dirty="0"/>
              <a:t>(pseudo-classes)</a:t>
            </a:r>
            <a:r>
              <a:rPr lang="zh-CN" altLang="en-US" dirty="0"/>
              <a:t>与伪元素</a:t>
            </a:r>
            <a:r>
              <a:rPr lang="en-US" altLang="zh-CN" dirty="0"/>
              <a:t>(pseudo-elements)[1]</a:t>
            </a:r>
          </a:p>
          <a:p>
            <a:pPr lvl="1"/>
            <a:r>
              <a:rPr lang="zh-CN" altLang="en-US" dirty="0"/>
              <a:t>示例：伪类（</a:t>
            </a:r>
            <a:r>
              <a:rPr lang="en-US" altLang="zh-CN" dirty="0"/>
              <a:t>a</a:t>
            </a:r>
            <a:r>
              <a:rPr lang="zh-CN" altLang="en-US" dirty="0"/>
              <a:t>标签）</a:t>
            </a:r>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7" name="图片 6">
            <a:hlinkClick r:id="rId3" action="ppaction://hlinkfile"/>
            <a:extLst>
              <a:ext uri="{FF2B5EF4-FFF2-40B4-BE49-F238E27FC236}">
                <a16:creationId xmlns:a16="http://schemas.microsoft.com/office/drawing/2014/main" id="{A6D19BC9-AC7B-40FA-A8C4-CD416CAA8605}"/>
              </a:ext>
            </a:extLst>
          </p:cNvPr>
          <p:cNvPicPr>
            <a:picLocks noChangeAspect="1"/>
          </p:cNvPicPr>
          <p:nvPr/>
        </p:nvPicPr>
        <p:blipFill>
          <a:blip r:embed="rId4"/>
          <a:stretch>
            <a:fillRect/>
          </a:stretch>
        </p:blipFill>
        <p:spPr>
          <a:xfrm>
            <a:off x="899728" y="625473"/>
            <a:ext cx="10670838" cy="5902371"/>
          </a:xfrm>
          <a:prstGeom prst="rect">
            <a:avLst/>
          </a:prstGeom>
        </p:spPr>
      </p:pic>
    </p:spTree>
    <p:extLst>
      <p:ext uri="{BB962C8B-B14F-4D97-AF65-F5344CB8AC3E}">
        <p14:creationId xmlns:p14="http://schemas.microsoft.com/office/powerpoint/2010/main" val="24496523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B25434-BDED-4E73-93A9-B0F779EBD8C6}"/>
              </a:ext>
            </a:extLst>
          </p:cNvPr>
          <p:cNvSpPr>
            <a:spLocks noGrp="1"/>
          </p:cNvSpPr>
          <p:nvPr>
            <p:ph type="sldNum" sz="quarter" idx="12"/>
          </p:nvPr>
        </p:nvSpPr>
        <p:spPr/>
        <p:txBody>
          <a:bodyPr/>
          <a:lstStyle/>
          <a:p>
            <a:fld id="{D12C7F20-4EEE-4847-AC76-B538472E8A39}" type="slidenum">
              <a:rPr lang="zh-CN" altLang="en-US" smtClean="0"/>
              <a:pPr/>
              <a:t>28</a:t>
            </a:fld>
            <a:endParaRPr lang="zh-CN" altLang="en-US"/>
          </a:p>
        </p:txBody>
      </p:sp>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p:txBody>
          <a:bodyPr/>
          <a:lstStyle/>
          <a:p>
            <a:r>
              <a:rPr lang="zh-CN" altLang="en-US" dirty="0"/>
              <a:t>伪类</a:t>
            </a:r>
            <a:r>
              <a:rPr lang="en-US" altLang="zh-CN" dirty="0"/>
              <a:t>(pseudo-classes)</a:t>
            </a:r>
            <a:r>
              <a:rPr lang="zh-CN" altLang="en-US" dirty="0"/>
              <a:t>与伪元素</a:t>
            </a:r>
            <a:r>
              <a:rPr lang="en-US" altLang="zh-CN" dirty="0"/>
              <a:t>(pseudo-elements)[1]</a:t>
            </a:r>
          </a:p>
          <a:p>
            <a:pPr lvl="1"/>
            <a:r>
              <a:rPr lang="zh-CN" altLang="en-US" dirty="0"/>
              <a:t>示例：伪类</a:t>
            </a:r>
            <a:endParaRPr lang="en-US" altLang="zh-CN" dirty="0"/>
          </a:p>
          <a:p>
            <a:pPr lvl="1"/>
            <a:r>
              <a:rPr lang="en-US" altLang="zh-CN" dirty="0">
                <a:solidFill>
                  <a:srgbClr val="ED7D31"/>
                </a:solidFill>
              </a:rPr>
              <a:t>:not()  </a:t>
            </a:r>
            <a:r>
              <a:rPr lang="zh-CN" altLang="en-US" dirty="0"/>
              <a:t>选择器称为否定选择器，可以选择除某个元素之外的所有元素。</a:t>
            </a:r>
          </a:p>
          <a:p>
            <a:pPr lvl="1"/>
            <a:endParaRPr lang="zh-CN" altLang="en-US" dirty="0"/>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7" name="图片 6">
            <a:extLst>
              <a:ext uri="{FF2B5EF4-FFF2-40B4-BE49-F238E27FC236}">
                <a16:creationId xmlns:a16="http://schemas.microsoft.com/office/drawing/2014/main" id="{75CBBB29-1BB3-43AC-99F4-1DD4589E1CF5}"/>
              </a:ext>
            </a:extLst>
          </p:cNvPr>
          <p:cNvPicPr>
            <a:picLocks noChangeAspect="1"/>
          </p:cNvPicPr>
          <p:nvPr/>
        </p:nvPicPr>
        <p:blipFill>
          <a:blip r:embed="rId3"/>
          <a:stretch>
            <a:fillRect/>
          </a:stretch>
        </p:blipFill>
        <p:spPr>
          <a:xfrm>
            <a:off x="159768" y="3354306"/>
            <a:ext cx="3980952" cy="904762"/>
          </a:xfrm>
          <a:prstGeom prst="rect">
            <a:avLst/>
          </a:prstGeom>
        </p:spPr>
      </p:pic>
      <p:pic>
        <p:nvPicPr>
          <p:cNvPr id="9" name="图片 8">
            <a:extLst>
              <a:ext uri="{FF2B5EF4-FFF2-40B4-BE49-F238E27FC236}">
                <a16:creationId xmlns:a16="http://schemas.microsoft.com/office/drawing/2014/main" id="{6720933A-8ABB-46E6-9136-8DCA3A0C494D}"/>
              </a:ext>
            </a:extLst>
          </p:cNvPr>
          <p:cNvPicPr>
            <a:picLocks noChangeAspect="1"/>
          </p:cNvPicPr>
          <p:nvPr/>
        </p:nvPicPr>
        <p:blipFill>
          <a:blip r:embed="rId4"/>
          <a:stretch>
            <a:fillRect/>
          </a:stretch>
        </p:blipFill>
        <p:spPr>
          <a:xfrm>
            <a:off x="4299590" y="1340269"/>
            <a:ext cx="4895238" cy="5238095"/>
          </a:xfrm>
          <a:prstGeom prst="rect">
            <a:avLst/>
          </a:prstGeom>
        </p:spPr>
      </p:pic>
      <p:pic>
        <p:nvPicPr>
          <p:cNvPr id="11" name="图片 10">
            <a:extLst>
              <a:ext uri="{FF2B5EF4-FFF2-40B4-BE49-F238E27FC236}">
                <a16:creationId xmlns:a16="http://schemas.microsoft.com/office/drawing/2014/main" id="{E5EB812F-04B1-4A76-955C-0BCE7881DDC7}"/>
              </a:ext>
            </a:extLst>
          </p:cNvPr>
          <p:cNvPicPr>
            <a:picLocks noChangeAspect="1"/>
          </p:cNvPicPr>
          <p:nvPr/>
        </p:nvPicPr>
        <p:blipFill>
          <a:blip r:embed="rId5"/>
          <a:stretch>
            <a:fillRect/>
          </a:stretch>
        </p:blipFill>
        <p:spPr>
          <a:xfrm>
            <a:off x="9665905" y="3211449"/>
            <a:ext cx="1942857" cy="1047619"/>
          </a:xfrm>
          <a:prstGeom prst="rect">
            <a:avLst/>
          </a:prstGeom>
        </p:spPr>
      </p:pic>
    </p:spTree>
    <p:extLst>
      <p:ext uri="{BB962C8B-B14F-4D97-AF65-F5344CB8AC3E}">
        <p14:creationId xmlns:p14="http://schemas.microsoft.com/office/powerpoint/2010/main" val="399142456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9BAA5C-8760-4A0C-BE5F-5A878637ABEA}"/>
              </a:ext>
            </a:extLst>
          </p:cNvPr>
          <p:cNvSpPr>
            <a:spLocks noGrp="1"/>
          </p:cNvSpPr>
          <p:nvPr>
            <p:ph type="sldNum" sz="quarter" idx="12"/>
          </p:nvPr>
        </p:nvSpPr>
        <p:spPr/>
        <p:txBody>
          <a:bodyPr/>
          <a:lstStyle/>
          <a:p>
            <a:fld id="{D12C7F20-4EEE-4847-AC76-B538472E8A39}" type="slidenum">
              <a:rPr lang="zh-CN" altLang="en-US" smtClean="0"/>
              <a:pPr/>
              <a:t>2</a:t>
            </a:fld>
            <a:endParaRPr lang="zh-CN" altLang="en-US"/>
          </a:p>
        </p:txBody>
      </p:sp>
      <p:sp>
        <p:nvSpPr>
          <p:cNvPr id="3" name="文本占位符 2">
            <a:extLst>
              <a:ext uri="{FF2B5EF4-FFF2-40B4-BE49-F238E27FC236}">
                <a16:creationId xmlns:a16="http://schemas.microsoft.com/office/drawing/2014/main" id="{5D07B6FB-AB92-4F33-A5B1-87EBA1ED34AE}"/>
              </a:ext>
            </a:extLst>
          </p:cNvPr>
          <p:cNvSpPr>
            <a:spLocks noGrp="1"/>
          </p:cNvSpPr>
          <p:nvPr>
            <p:ph type="body" sz="quarter" idx="15"/>
          </p:nvPr>
        </p:nvSpPr>
        <p:spPr>
          <a:xfrm>
            <a:off x="159768" y="755438"/>
            <a:ext cx="11920072" cy="5822925"/>
          </a:xfrm>
        </p:spPr>
        <p:txBody>
          <a:bodyPr>
            <a:normAutofit lnSpcReduction="10000"/>
          </a:bodyPr>
          <a:lstStyle/>
          <a:p>
            <a:r>
              <a:rPr lang="en-US" altLang="zh-CN" dirty="0"/>
              <a:t>CSS</a:t>
            </a:r>
          </a:p>
          <a:p>
            <a:pPr lvl="1"/>
            <a:r>
              <a:rPr lang="en-US" altLang="zh-CN" i="1" dirty="0">
                <a:solidFill>
                  <a:srgbClr val="ED7D31"/>
                </a:solidFill>
              </a:rPr>
              <a:t>C</a:t>
            </a:r>
            <a:r>
              <a:rPr lang="en-US" altLang="zh-CN" dirty="0"/>
              <a:t>ascading </a:t>
            </a:r>
            <a:r>
              <a:rPr lang="en-US" altLang="zh-CN" i="1" dirty="0">
                <a:solidFill>
                  <a:srgbClr val="ED7D31"/>
                </a:solidFill>
              </a:rPr>
              <a:t>S</a:t>
            </a:r>
            <a:r>
              <a:rPr lang="en-US" altLang="zh-CN" dirty="0"/>
              <a:t>tyle </a:t>
            </a:r>
            <a:r>
              <a:rPr lang="en-US" altLang="zh-CN" i="1" dirty="0">
                <a:solidFill>
                  <a:srgbClr val="ED7D31"/>
                </a:solidFill>
              </a:rPr>
              <a:t>S</a:t>
            </a:r>
            <a:r>
              <a:rPr lang="en-US" altLang="zh-CN" dirty="0"/>
              <a:t>heets</a:t>
            </a:r>
          </a:p>
          <a:p>
            <a:pPr lvl="1"/>
            <a:r>
              <a:rPr lang="zh-CN" altLang="en-US" dirty="0"/>
              <a:t>层叠样式表</a:t>
            </a:r>
          </a:p>
          <a:p>
            <a:pPr lvl="1"/>
            <a:r>
              <a:rPr lang="zh-CN" altLang="en-US" dirty="0"/>
              <a:t>定义如何</a:t>
            </a:r>
            <a:r>
              <a:rPr lang="zh-CN" altLang="en-US" dirty="0">
                <a:solidFill>
                  <a:srgbClr val="ED7D31"/>
                </a:solidFill>
              </a:rPr>
              <a:t>显示</a:t>
            </a:r>
            <a:r>
              <a:rPr lang="en-US" altLang="zh-CN" dirty="0"/>
              <a:t>HTML (XML)</a:t>
            </a:r>
            <a:r>
              <a:rPr lang="zh-CN" altLang="en-US" dirty="0"/>
              <a:t>元素</a:t>
            </a:r>
          </a:p>
          <a:p>
            <a:pPr lvl="1"/>
            <a:r>
              <a:rPr lang="zh-CN" altLang="en-US" dirty="0"/>
              <a:t>表现与内容</a:t>
            </a:r>
            <a:r>
              <a:rPr lang="zh-CN" altLang="en-US" dirty="0">
                <a:solidFill>
                  <a:srgbClr val="ED7D31"/>
                </a:solidFill>
              </a:rPr>
              <a:t>分离</a:t>
            </a:r>
          </a:p>
          <a:p>
            <a:r>
              <a:rPr lang="en-US" altLang="zh-CN" dirty="0"/>
              <a:t>HTML</a:t>
            </a:r>
          </a:p>
          <a:p>
            <a:pPr lvl="1"/>
            <a:r>
              <a:rPr lang="zh-CN" altLang="en-US" dirty="0"/>
              <a:t>定义文档的内容</a:t>
            </a:r>
          </a:p>
          <a:p>
            <a:pPr lvl="1"/>
            <a:r>
              <a:rPr lang="zh-CN" altLang="en-US" dirty="0"/>
              <a:t>样式表可以应用到多个</a:t>
            </a:r>
            <a:r>
              <a:rPr lang="en-US" altLang="zh-CN" dirty="0"/>
              <a:t>HTML</a:t>
            </a:r>
            <a:r>
              <a:rPr lang="zh-CN" altLang="en-US" dirty="0"/>
              <a:t>文件中</a:t>
            </a:r>
            <a:endParaRPr lang="en-US" altLang="zh-CN" dirty="0"/>
          </a:p>
          <a:p>
            <a:r>
              <a:rPr lang="zh-CN" altLang="en-US" dirty="0"/>
              <a:t>示例</a:t>
            </a:r>
            <a:endParaRPr lang="en-US" altLang="zh-CN" dirty="0"/>
          </a:p>
          <a:p>
            <a:pPr lvl="1"/>
            <a:r>
              <a:rPr lang="en-US" altLang="zh-CN" dirty="0">
                <a:hlinkClick r:id="rId2" action="ppaction://hlinkfile"/>
              </a:rPr>
              <a:t>Demo</a:t>
            </a:r>
            <a:endParaRPr lang="en-US" altLang="zh-CN" dirty="0"/>
          </a:p>
          <a:p>
            <a:pPr lvl="1"/>
            <a:r>
              <a:rPr lang="en-US" altLang="zh-CN" dirty="0"/>
              <a:t>&lt;link </a:t>
            </a:r>
            <a:r>
              <a:rPr lang="en-US" altLang="zh-CN" dirty="0" err="1"/>
              <a:t>href</a:t>
            </a:r>
            <a:r>
              <a:rPr lang="en-US" altLang="zh-CN" dirty="0"/>
              <a:t>="4-01-index.css" </a:t>
            </a:r>
            <a:r>
              <a:rPr lang="en-US" altLang="zh-CN" dirty="0" err="1"/>
              <a:t>rel</a:t>
            </a:r>
            <a:r>
              <a:rPr lang="en-US" altLang="zh-CN" dirty="0"/>
              <a:t>="stylesheet"&gt;</a:t>
            </a:r>
          </a:p>
          <a:p>
            <a:r>
              <a:rPr lang="zh-CN" altLang="en-US" dirty="0"/>
              <a:t>本讲内容主要来自</a:t>
            </a:r>
            <a:r>
              <a:rPr lang="en-US" altLang="zh-CN" dirty="0"/>
              <a:t>MDN Web Docs</a:t>
            </a:r>
          </a:p>
          <a:p>
            <a:pPr lvl="1"/>
            <a:r>
              <a:rPr lang="en-US" altLang="zh-CN" dirty="0"/>
              <a:t>https://developer.mozilla.org/zh-CN/docs/Learn/CSS/</a:t>
            </a:r>
            <a:endParaRPr lang="zh-CN" altLang="en-US" dirty="0"/>
          </a:p>
          <a:p>
            <a:endParaRPr lang="zh-CN" altLang="en-US" dirty="0"/>
          </a:p>
        </p:txBody>
      </p:sp>
      <p:sp>
        <p:nvSpPr>
          <p:cNvPr id="4" name="文本占位符 3">
            <a:extLst>
              <a:ext uri="{FF2B5EF4-FFF2-40B4-BE49-F238E27FC236}">
                <a16:creationId xmlns:a16="http://schemas.microsoft.com/office/drawing/2014/main" id="{FC250328-46ED-425A-B072-CF5003CCBB01}"/>
              </a:ext>
            </a:extLst>
          </p:cNvPr>
          <p:cNvSpPr>
            <a:spLocks noGrp="1"/>
          </p:cNvSpPr>
          <p:nvPr>
            <p:ph type="body" sz="quarter" idx="16"/>
          </p:nvPr>
        </p:nvSpPr>
        <p:spPr/>
        <p:txBody>
          <a:bodyPr/>
          <a:lstStyle/>
          <a:p>
            <a:r>
              <a:rPr lang="en-US" altLang="zh-CN" dirty="0"/>
              <a:t>1 CSS</a:t>
            </a:r>
            <a:r>
              <a:rPr lang="zh-CN" altLang="en-US" dirty="0"/>
              <a:t>简介</a:t>
            </a:r>
          </a:p>
        </p:txBody>
      </p:sp>
    </p:spTree>
    <p:extLst>
      <p:ext uri="{BB962C8B-B14F-4D97-AF65-F5344CB8AC3E}">
        <p14:creationId xmlns:p14="http://schemas.microsoft.com/office/powerpoint/2010/main" val="413997945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1000"/>
                                        <p:tgtEl>
                                          <p:spTgt spid="3">
                                            <p:txEl>
                                              <p:pRg st="7" end="7"/>
                                            </p:txEl>
                                          </p:spTgt>
                                        </p:tgtEl>
                                      </p:cBhvr>
                                    </p:animEffect>
                                    <p:anim calcmode="lin" valueType="num">
                                      <p:cBhvr>
                                        <p:cTn id="4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7" fill="hold">
                            <p:stCondLst>
                              <p:cond delay="1000"/>
                            </p:stCondLst>
                            <p:childTnLst>
                              <p:par>
                                <p:cTn id="58" presetID="42" presetClass="entr" presetSubtype="0" fill="hold" nodeType="after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fade">
                                      <p:cBhvr>
                                        <p:cTn id="60" dur="1000"/>
                                        <p:tgtEl>
                                          <p:spTgt spid="3">
                                            <p:txEl>
                                              <p:pRg st="9" end="9"/>
                                            </p:txEl>
                                          </p:spTgt>
                                        </p:tgtEl>
                                      </p:cBhvr>
                                    </p:animEffect>
                                    <p:anim calcmode="lin" valueType="num">
                                      <p:cBhvr>
                                        <p:cTn id="6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1000"/>
                                        <p:tgtEl>
                                          <p:spTgt spid="3">
                                            <p:txEl>
                                              <p:pRg st="10" end="10"/>
                                            </p:txEl>
                                          </p:spTgt>
                                        </p:tgtEl>
                                      </p:cBhvr>
                                    </p:animEffect>
                                    <p:anim calcmode="lin" valueType="num">
                                      <p:cBhvr>
                                        <p:cTn id="6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
                                            <p:txEl>
                                              <p:pRg st="11" end="11"/>
                                            </p:txEl>
                                          </p:spTgt>
                                        </p:tgtEl>
                                        <p:attrNameLst>
                                          <p:attrName>style.visibility</p:attrName>
                                        </p:attrNameLst>
                                      </p:cBhvr>
                                      <p:to>
                                        <p:strVal val="visible"/>
                                      </p:to>
                                    </p:set>
                                    <p:animEffect transition="in" filter="fade">
                                      <p:cBhvr>
                                        <p:cTn id="74" dur="1000"/>
                                        <p:tgtEl>
                                          <p:spTgt spid="3">
                                            <p:txEl>
                                              <p:pRg st="11" end="11"/>
                                            </p:txEl>
                                          </p:spTgt>
                                        </p:tgtEl>
                                      </p:cBhvr>
                                    </p:animEffect>
                                    <p:anim calcmode="lin" valueType="num">
                                      <p:cBhvr>
                                        <p:cTn id="7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Effect transition="in" filter="fade">
                                      <p:cBhvr>
                                        <p:cTn id="79" dur="1000"/>
                                        <p:tgtEl>
                                          <p:spTgt spid="3">
                                            <p:txEl>
                                              <p:pRg st="12" end="12"/>
                                            </p:txEl>
                                          </p:spTgt>
                                        </p:tgtEl>
                                      </p:cBhvr>
                                    </p:animEffect>
                                    <p:anim calcmode="lin" valueType="num">
                                      <p:cBhvr>
                                        <p:cTn id="80"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B25434-BDED-4E73-93A9-B0F779EBD8C6}"/>
              </a:ext>
            </a:extLst>
          </p:cNvPr>
          <p:cNvSpPr>
            <a:spLocks noGrp="1"/>
          </p:cNvSpPr>
          <p:nvPr>
            <p:ph type="sldNum" sz="quarter" idx="12"/>
          </p:nvPr>
        </p:nvSpPr>
        <p:spPr/>
        <p:txBody>
          <a:bodyPr/>
          <a:lstStyle/>
          <a:p>
            <a:fld id="{D12C7F20-4EEE-4847-AC76-B538472E8A39}" type="slidenum">
              <a:rPr lang="zh-CN" altLang="en-US" smtClean="0"/>
              <a:pPr/>
              <a:t>29</a:t>
            </a:fld>
            <a:endParaRPr lang="zh-CN" altLang="en-US"/>
          </a:p>
        </p:txBody>
      </p:sp>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p:txBody>
          <a:bodyPr/>
          <a:lstStyle/>
          <a:p>
            <a:r>
              <a:rPr lang="zh-CN" altLang="en-US" dirty="0"/>
              <a:t>伪类</a:t>
            </a:r>
            <a:r>
              <a:rPr lang="en-US" altLang="zh-CN" dirty="0"/>
              <a:t>(pseudo-classes)</a:t>
            </a:r>
            <a:r>
              <a:rPr lang="zh-CN" altLang="en-US" dirty="0"/>
              <a:t>与伪元素</a:t>
            </a:r>
            <a:r>
              <a:rPr lang="en-US" altLang="zh-CN" dirty="0"/>
              <a:t>(pseudo-elements)[1]</a:t>
            </a:r>
          </a:p>
          <a:p>
            <a:pPr lvl="1"/>
            <a:r>
              <a:rPr lang="zh-CN" altLang="en-US" dirty="0"/>
              <a:t>示例：伪类</a:t>
            </a:r>
            <a:endParaRPr lang="en-US" altLang="zh-CN" dirty="0"/>
          </a:p>
          <a:p>
            <a:pPr lvl="1"/>
            <a:r>
              <a:rPr lang="en-US" altLang="zh-CN" dirty="0">
                <a:solidFill>
                  <a:srgbClr val="ED7D31"/>
                </a:solidFill>
              </a:rPr>
              <a:t>:target()</a:t>
            </a:r>
            <a:r>
              <a:rPr lang="zh-CN" altLang="en-US" dirty="0"/>
              <a:t>选择器来对页面某个</a:t>
            </a:r>
            <a:r>
              <a:rPr lang="en-US" altLang="zh-CN" dirty="0"/>
              <a:t>target</a:t>
            </a:r>
            <a:r>
              <a:rPr lang="zh-CN" altLang="en-US" dirty="0"/>
              <a:t>元素指定样式</a:t>
            </a:r>
            <a:endParaRPr lang="en-US" altLang="zh-CN" dirty="0"/>
          </a:p>
          <a:p>
            <a:pPr lvl="1"/>
            <a:r>
              <a:rPr lang="zh-CN" altLang="en-US" dirty="0"/>
              <a:t>只在用户点击了页面中的超链接，并且跳转到</a:t>
            </a:r>
            <a:r>
              <a:rPr lang="en-US" altLang="zh-CN" dirty="0"/>
              <a:t>target</a:t>
            </a:r>
            <a:r>
              <a:rPr lang="zh-CN" altLang="en-US" dirty="0"/>
              <a:t>元素后起作用</a:t>
            </a:r>
          </a:p>
          <a:p>
            <a:pPr lvl="1"/>
            <a:endParaRPr lang="zh-CN" altLang="en-US" dirty="0"/>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7" name="图片 6">
            <a:hlinkClick r:id="rId3" action="ppaction://hlinkfile"/>
            <a:extLst>
              <a:ext uri="{FF2B5EF4-FFF2-40B4-BE49-F238E27FC236}">
                <a16:creationId xmlns:a16="http://schemas.microsoft.com/office/drawing/2014/main" id="{2351BD6E-FFA6-4047-9AE6-7EA6DF563EA0}"/>
              </a:ext>
            </a:extLst>
          </p:cNvPr>
          <p:cNvPicPr>
            <a:picLocks noChangeAspect="1"/>
          </p:cNvPicPr>
          <p:nvPr/>
        </p:nvPicPr>
        <p:blipFill>
          <a:blip r:embed="rId4"/>
          <a:stretch>
            <a:fillRect/>
          </a:stretch>
        </p:blipFill>
        <p:spPr>
          <a:xfrm>
            <a:off x="126098" y="628962"/>
            <a:ext cx="4672776" cy="6221260"/>
          </a:xfrm>
          <a:prstGeom prst="rect">
            <a:avLst/>
          </a:prstGeom>
        </p:spPr>
      </p:pic>
      <p:pic>
        <p:nvPicPr>
          <p:cNvPr id="9" name="图片 8">
            <a:extLst>
              <a:ext uri="{FF2B5EF4-FFF2-40B4-BE49-F238E27FC236}">
                <a16:creationId xmlns:a16="http://schemas.microsoft.com/office/drawing/2014/main" id="{15F4EAA0-C099-4746-806A-C29C9262D88E}"/>
              </a:ext>
            </a:extLst>
          </p:cNvPr>
          <p:cNvPicPr>
            <a:picLocks noChangeAspect="1"/>
          </p:cNvPicPr>
          <p:nvPr/>
        </p:nvPicPr>
        <p:blipFill>
          <a:blip r:embed="rId5"/>
          <a:stretch>
            <a:fillRect/>
          </a:stretch>
        </p:blipFill>
        <p:spPr>
          <a:xfrm>
            <a:off x="4798874" y="1637405"/>
            <a:ext cx="7393126" cy="3878507"/>
          </a:xfrm>
          <a:prstGeom prst="rect">
            <a:avLst/>
          </a:prstGeom>
        </p:spPr>
      </p:pic>
    </p:spTree>
    <p:extLst>
      <p:ext uri="{BB962C8B-B14F-4D97-AF65-F5344CB8AC3E}">
        <p14:creationId xmlns:p14="http://schemas.microsoft.com/office/powerpoint/2010/main" val="366749150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B25434-BDED-4E73-93A9-B0F779EBD8C6}"/>
              </a:ext>
            </a:extLst>
          </p:cNvPr>
          <p:cNvSpPr>
            <a:spLocks noGrp="1"/>
          </p:cNvSpPr>
          <p:nvPr>
            <p:ph type="sldNum" sz="quarter" idx="12"/>
          </p:nvPr>
        </p:nvSpPr>
        <p:spPr/>
        <p:txBody>
          <a:bodyPr/>
          <a:lstStyle/>
          <a:p>
            <a:fld id="{D12C7F20-4EEE-4847-AC76-B538472E8A39}" type="slidenum">
              <a:rPr lang="zh-CN" altLang="en-US" smtClean="0"/>
              <a:pPr/>
              <a:t>30</a:t>
            </a:fld>
            <a:endParaRPr lang="zh-CN" altLang="en-US"/>
          </a:p>
        </p:txBody>
      </p:sp>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p:txBody>
          <a:bodyPr/>
          <a:lstStyle/>
          <a:p>
            <a:r>
              <a:rPr lang="zh-CN" altLang="en-US" dirty="0"/>
              <a:t>伪类</a:t>
            </a:r>
            <a:r>
              <a:rPr lang="en-US" altLang="zh-CN" dirty="0"/>
              <a:t>(pseudo-classes)</a:t>
            </a:r>
            <a:r>
              <a:rPr lang="zh-CN" altLang="en-US" dirty="0"/>
              <a:t>与伪元素</a:t>
            </a:r>
            <a:r>
              <a:rPr lang="en-US" altLang="zh-CN" dirty="0"/>
              <a:t>(pseudo-elements)[1]</a:t>
            </a:r>
          </a:p>
          <a:p>
            <a:pPr lvl="1"/>
            <a:r>
              <a:rPr lang="zh-CN" altLang="en-US" dirty="0"/>
              <a:t>示例：伪类</a:t>
            </a:r>
            <a:endParaRPr lang="en-US" altLang="zh-CN" dirty="0"/>
          </a:p>
          <a:p>
            <a:pPr lvl="1"/>
            <a:r>
              <a:rPr lang="en-US" altLang="zh-CN" dirty="0">
                <a:solidFill>
                  <a:srgbClr val="ED7D31"/>
                </a:solidFill>
              </a:rPr>
              <a:t>:nth-child(</a:t>
            </a:r>
            <a:r>
              <a:rPr lang="en-US" altLang="zh-CN" dirty="0" err="1">
                <a:solidFill>
                  <a:srgbClr val="ED7D31"/>
                </a:solidFill>
              </a:rPr>
              <a:t>an+b</a:t>
            </a:r>
            <a:r>
              <a:rPr lang="en-US" altLang="zh-CN" dirty="0">
                <a:solidFill>
                  <a:srgbClr val="ED7D31"/>
                </a:solidFill>
              </a:rPr>
              <a:t>) :</a:t>
            </a:r>
            <a:r>
              <a:rPr lang="zh-CN" altLang="en-US" dirty="0"/>
              <a:t>所有当前元素的兄弟元素按照位置先后顺序从</a:t>
            </a:r>
            <a:r>
              <a:rPr lang="en-US" altLang="zh-CN" dirty="0"/>
              <a:t>1</a:t>
            </a:r>
            <a:r>
              <a:rPr lang="zh-CN" altLang="en-US" dirty="0"/>
              <a:t>开始排序</a:t>
            </a:r>
            <a:endParaRPr lang="en-US" altLang="zh-CN" dirty="0"/>
          </a:p>
          <a:p>
            <a:pPr lvl="1"/>
            <a:r>
              <a:rPr lang="zh-CN" altLang="en-US" dirty="0"/>
              <a:t>选择的结果为</a:t>
            </a:r>
            <a:r>
              <a:rPr lang="en-US" altLang="zh-CN" dirty="0"/>
              <a:t>CSS</a:t>
            </a:r>
            <a:r>
              <a:rPr lang="zh-CN" altLang="en-US" dirty="0"/>
              <a:t>伪类</a:t>
            </a:r>
            <a:r>
              <a:rPr lang="en-US" altLang="zh-CN" dirty="0"/>
              <a:t>:nth-child</a:t>
            </a:r>
            <a:r>
              <a:rPr lang="zh-CN" altLang="en-US" dirty="0"/>
              <a:t>括号中表达式（</a:t>
            </a:r>
            <a:r>
              <a:rPr lang="en-US" altLang="zh-CN" dirty="0" err="1"/>
              <a:t>an+b</a:t>
            </a:r>
            <a:r>
              <a:rPr lang="zh-CN" altLang="en-US" dirty="0"/>
              <a:t>）匹配到的元素集合（</a:t>
            </a:r>
            <a:r>
              <a:rPr lang="en-US" altLang="zh-CN" dirty="0"/>
              <a:t>n=0</a:t>
            </a:r>
            <a:r>
              <a:rPr lang="zh-CN" altLang="en-US" dirty="0"/>
              <a:t>，</a:t>
            </a:r>
            <a:r>
              <a:rPr lang="en-US" altLang="zh-CN" dirty="0"/>
              <a:t>1</a:t>
            </a:r>
            <a:r>
              <a:rPr lang="zh-CN" altLang="en-US" dirty="0"/>
              <a:t>，</a:t>
            </a:r>
            <a:r>
              <a:rPr lang="en-US" altLang="zh-CN" dirty="0"/>
              <a:t>2</a:t>
            </a:r>
            <a:r>
              <a:rPr lang="zh-CN" altLang="en-US" dirty="0"/>
              <a:t>，</a:t>
            </a:r>
            <a:r>
              <a:rPr lang="en-US" altLang="zh-CN" dirty="0"/>
              <a:t>3...)</a:t>
            </a:r>
          </a:p>
          <a:p>
            <a:pPr lvl="2"/>
            <a:r>
              <a:rPr lang="en-US" altLang="zh-CN" dirty="0"/>
              <a:t>2n+0 </a:t>
            </a:r>
            <a:r>
              <a:rPr lang="zh-CN" altLang="en-US" dirty="0"/>
              <a:t>或简单的 </a:t>
            </a:r>
            <a:r>
              <a:rPr lang="en-US" altLang="zh-CN" dirty="0"/>
              <a:t>2n </a:t>
            </a:r>
            <a:r>
              <a:rPr lang="zh-CN" altLang="en-US" dirty="0"/>
              <a:t>匹配位置为 </a:t>
            </a:r>
            <a:r>
              <a:rPr lang="en-US" altLang="zh-CN" dirty="0"/>
              <a:t>2</a:t>
            </a:r>
            <a:r>
              <a:rPr lang="zh-CN" altLang="en-US" dirty="0"/>
              <a:t>、</a:t>
            </a:r>
            <a:r>
              <a:rPr lang="en-US" altLang="zh-CN" dirty="0"/>
              <a:t>4</a:t>
            </a:r>
            <a:r>
              <a:rPr lang="zh-CN" altLang="en-US" dirty="0"/>
              <a:t>、</a:t>
            </a:r>
            <a:r>
              <a:rPr lang="en-US" altLang="zh-CN" dirty="0"/>
              <a:t>6</a:t>
            </a:r>
            <a:r>
              <a:rPr lang="zh-CN" altLang="en-US" dirty="0"/>
              <a:t>、</a:t>
            </a:r>
            <a:r>
              <a:rPr lang="en-US" altLang="zh-CN" dirty="0"/>
              <a:t>8...</a:t>
            </a:r>
            <a:r>
              <a:rPr lang="zh-CN" altLang="en-US" dirty="0"/>
              <a:t>的元素（</a:t>
            </a:r>
            <a:r>
              <a:rPr lang="en-US" altLang="zh-CN" dirty="0"/>
              <a:t>n=0</a:t>
            </a:r>
            <a:r>
              <a:rPr lang="zh-CN" altLang="en-US" dirty="0"/>
              <a:t>时，</a:t>
            </a:r>
            <a:r>
              <a:rPr lang="en-US" altLang="zh-CN" dirty="0"/>
              <a:t>2n+0=0</a:t>
            </a:r>
            <a:r>
              <a:rPr lang="zh-CN" altLang="en-US" dirty="0"/>
              <a:t>，第</a:t>
            </a:r>
            <a:r>
              <a:rPr lang="en-US" altLang="zh-CN" dirty="0"/>
              <a:t>0</a:t>
            </a:r>
            <a:r>
              <a:rPr lang="zh-CN" altLang="en-US" dirty="0"/>
              <a:t>个元素不存在，因为是从</a:t>
            </a:r>
            <a:r>
              <a:rPr lang="en-US" altLang="zh-CN" dirty="0"/>
              <a:t>1</a:t>
            </a:r>
            <a:r>
              <a:rPr lang="zh-CN" altLang="en-US" dirty="0"/>
              <a:t>开始排序</a:t>
            </a:r>
            <a:r>
              <a:rPr lang="en-US" altLang="zh-CN" dirty="0"/>
              <a:t>)</a:t>
            </a:r>
            <a:r>
              <a:rPr lang="zh-CN" altLang="en-US" dirty="0"/>
              <a:t>。你可以使用关键字 </a:t>
            </a:r>
            <a:r>
              <a:rPr lang="en-US" altLang="zh-CN" dirty="0"/>
              <a:t>even </a:t>
            </a:r>
            <a:r>
              <a:rPr lang="zh-CN" altLang="en-US" dirty="0"/>
              <a:t>来替换此表达式。</a:t>
            </a:r>
          </a:p>
          <a:p>
            <a:pPr lvl="2"/>
            <a:r>
              <a:rPr lang="en-US" altLang="zh-CN" dirty="0"/>
              <a:t>2n+1 </a:t>
            </a:r>
            <a:r>
              <a:rPr lang="zh-CN" altLang="en-US" dirty="0"/>
              <a:t>匹配位置为 </a:t>
            </a:r>
            <a:r>
              <a:rPr lang="en-US" altLang="zh-CN" dirty="0"/>
              <a:t>1</a:t>
            </a:r>
            <a:r>
              <a:rPr lang="zh-CN" altLang="en-US" dirty="0"/>
              <a:t>、</a:t>
            </a:r>
            <a:r>
              <a:rPr lang="en-US" altLang="zh-CN" dirty="0"/>
              <a:t>3</a:t>
            </a:r>
            <a:r>
              <a:rPr lang="zh-CN" altLang="en-US" dirty="0"/>
              <a:t>、</a:t>
            </a:r>
            <a:r>
              <a:rPr lang="en-US" altLang="zh-CN" dirty="0"/>
              <a:t>5</a:t>
            </a:r>
            <a:r>
              <a:rPr lang="zh-CN" altLang="en-US" dirty="0"/>
              <a:t>、</a:t>
            </a:r>
            <a:r>
              <a:rPr lang="en-US" altLang="zh-CN" dirty="0"/>
              <a:t>7...</a:t>
            </a:r>
            <a:r>
              <a:rPr lang="zh-CN" altLang="en-US" dirty="0"/>
              <a:t>的元素。你可以使用关键字 </a:t>
            </a:r>
            <a:r>
              <a:rPr lang="en-US" altLang="zh-CN" dirty="0"/>
              <a:t>odd </a:t>
            </a:r>
            <a:r>
              <a:rPr lang="zh-CN" altLang="en-US" dirty="0"/>
              <a:t>来替换此表达式</a:t>
            </a:r>
            <a:endParaRPr lang="en-US" altLang="zh-CN" dirty="0"/>
          </a:p>
          <a:p>
            <a:pPr lvl="2"/>
            <a:r>
              <a:rPr lang="en-US" altLang="zh-CN" dirty="0"/>
              <a:t>3n+4 </a:t>
            </a:r>
            <a:r>
              <a:rPr lang="zh-CN" altLang="en-US" dirty="0"/>
              <a:t>匹配位置为 </a:t>
            </a:r>
            <a:r>
              <a:rPr lang="en-US" altLang="zh-CN" dirty="0"/>
              <a:t>4</a:t>
            </a:r>
            <a:r>
              <a:rPr lang="zh-CN" altLang="en-US" dirty="0"/>
              <a:t>、</a:t>
            </a:r>
            <a:r>
              <a:rPr lang="en-US" altLang="zh-CN" dirty="0"/>
              <a:t>7</a:t>
            </a:r>
            <a:r>
              <a:rPr lang="zh-CN" altLang="en-US" dirty="0"/>
              <a:t>、</a:t>
            </a:r>
            <a:r>
              <a:rPr lang="en-US" altLang="zh-CN" dirty="0"/>
              <a:t>10</a:t>
            </a:r>
            <a:r>
              <a:rPr lang="zh-CN" altLang="en-US" dirty="0"/>
              <a:t>、</a:t>
            </a:r>
            <a:r>
              <a:rPr lang="en-US" altLang="zh-CN" dirty="0"/>
              <a:t>13...</a:t>
            </a:r>
            <a:r>
              <a:rPr lang="zh-CN" altLang="en-US" dirty="0"/>
              <a:t>的元素。</a:t>
            </a:r>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12" name="图片 11">
            <a:extLst>
              <a:ext uri="{FF2B5EF4-FFF2-40B4-BE49-F238E27FC236}">
                <a16:creationId xmlns:a16="http://schemas.microsoft.com/office/drawing/2014/main" id="{4E299D00-5870-4D59-BC2E-CCD026ECEFD9}"/>
              </a:ext>
            </a:extLst>
          </p:cNvPr>
          <p:cNvPicPr>
            <a:picLocks noChangeAspect="1"/>
          </p:cNvPicPr>
          <p:nvPr/>
        </p:nvPicPr>
        <p:blipFill>
          <a:blip r:embed="rId3"/>
          <a:stretch>
            <a:fillRect/>
          </a:stretch>
        </p:blipFill>
        <p:spPr>
          <a:xfrm>
            <a:off x="7766877" y="2575759"/>
            <a:ext cx="3113693" cy="2105572"/>
          </a:xfrm>
          <a:prstGeom prst="rect">
            <a:avLst/>
          </a:prstGeom>
        </p:spPr>
      </p:pic>
      <p:pic>
        <p:nvPicPr>
          <p:cNvPr id="6" name="图片 5">
            <a:hlinkClick r:id="rId4" action="ppaction://hlinkfile"/>
            <a:extLst>
              <a:ext uri="{FF2B5EF4-FFF2-40B4-BE49-F238E27FC236}">
                <a16:creationId xmlns:a16="http://schemas.microsoft.com/office/drawing/2014/main" id="{FCFF918C-F829-472E-8F36-0202251A2D50}"/>
              </a:ext>
            </a:extLst>
          </p:cNvPr>
          <p:cNvPicPr>
            <a:picLocks noChangeAspect="1"/>
          </p:cNvPicPr>
          <p:nvPr/>
        </p:nvPicPr>
        <p:blipFill>
          <a:blip r:embed="rId5"/>
          <a:stretch>
            <a:fillRect/>
          </a:stretch>
        </p:blipFill>
        <p:spPr>
          <a:xfrm>
            <a:off x="630453" y="5477"/>
            <a:ext cx="6609585" cy="6852523"/>
          </a:xfrm>
          <a:prstGeom prst="rect">
            <a:avLst/>
          </a:prstGeom>
        </p:spPr>
      </p:pic>
    </p:spTree>
    <p:extLst>
      <p:ext uri="{BB962C8B-B14F-4D97-AF65-F5344CB8AC3E}">
        <p14:creationId xmlns:p14="http://schemas.microsoft.com/office/powerpoint/2010/main" val="349285971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B25434-BDED-4E73-93A9-B0F779EBD8C6}"/>
              </a:ext>
            </a:extLst>
          </p:cNvPr>
          <p:cNvSpPr>
            <a:spLocks noGrp="1"/>
          </p:cNvSpPr>
          <p:nvPr>
            <p:ph type="sldNum" sz="quarter" idx="12"/>
          </p:nvPr>
        </p:nvSpPr>
        <p:spPr/>
        <p:txBody>
          <a:bodyPr/>
          <a:lstStyle/>
          <a:p>
            <a:fld id="{D12C7F20-4EEE-4847-AC76-B538472E8A39}" type="slidenum">
              <a:rPr lang="zh-CN" altLang="en-US" smtClean="0"/>
              <a:pPr/>
              <a:t>31</a:t>
            </a:fld>
            <a:endParaRPr lang="zh-CN" altLang="en-US"/>
          </a:p>
        </p:txBody>
      </p:sp>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p:txBody>
          <a:bodyPr/>
          <a:lstStyle/>
          <a:p>
            <a:r>
              <a:rPr lang="zh-CN" altLang="en-US" dirty="0"/>
              <a:t>伪类</a:t>
            </a:r>
            <a:r>
              <a:rPr lang="en-US" altLang="zh-CN" dirty="0"/>
              <a:t>(pseudo-classes)</a:t>
            </a:r>
            <a:r>
              <a:rPr lang="zh-CN" altLang="en-US" dirty="0"/>
              <a:t>与伪元素</a:t>
            </a:r>
            <a:r>
              <a:rPr lang="en-US" altLang="zh-CN" dirty="0"/>
              <a:t>(pseudo-elements)[1]</a:t>
            </a:r>
          </a:p>
          <a:p>
            <a:pPr lvl="1"/>
            <a:r>
              <a:rPr lang="zh-CN" altLang="en-US" dirty="0"/>
              <a:t>示例：伪元素</a:t>
            </a:r>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7" name="图片 6">
            <a:extLst>
              <a:ext uri="{FF2B5EF4-FFF2-40B4-BE49-F238E27FC236}">
                <a16:creationId xmlns:a16="http://schemas.microsoft.com/office/drawing/2014/main" id="{439264E3-4BBC-4B06-9CD5-96E434540262}"/>
              </a:ext>
            </a:extLst>
          </p:cNvPr>
          <p:cNvPicPr>
            <a:picLocks noChangeAspect="1"/>
          </p:cNvPicPr>
          <p:nvPr/>
        </p:nvPicPr>
        <p:blipFill>
          <a:blip r:embed="rId2"/>
          <a:stretch>
            <a:fillRect/>
          </a:stretch>
        </p:blipFill>
        <p:spPr>
          <a:xfrm>
            <a:off x="3834056" y="1304981"/>
            <a:ext cx="3895238" cy="895238"/>
          </a:xfrm>
          <a:prstGeom prst="rect">
            <a:avLst/>
          </a:prstGeom>
        </p:spPr>
      </p:pic>
      <p:pic>
        <p:nvPicPr>
          <p:cNvPr id="9" name="图片 8">
            <a:extLst>
              <a:ext uri="{FF2B5EF4-FFF2-40B4-BE49-F238E27FC236}">
                <a16:creationId xmlns:a16="http://schemas.microsoft.com/office/drawing/2014/main" id="{89C79D21-57A0-4F83-8E8D-58FAE8596A34}"/>
              </a:ext>
            </a:extLst>
          </p:cNvPr>
          <p:cNvPicPr>
            <a:picLocks noChangeAspect="1"/>
          </p:cNvPicPr>
          <p:nvPr/>
        </p:nvPicPr>
        <p:blipFill>
          <a:blip r:embed="rId3"/>
          <a:stretch>
            <a:fillRect/>
          </a:stretch>
        </p:blipFill>
        <p:spPr>
          <a:xfrm>
            <a:off x="314680" y="2315524"/>
            <a:ext cx="5676190" cy="4180952"/>
          </a:xfrm>
          <a:prstGeom prst="rect">
            <a:avLst/>
          </a:prstGeom>
        </p:spPr>
      </p:pic>
      <p:pic>
        <p:nvPicPr>
          <p:cNvPr id="14" name="图片 13">
            <a:extLst>
              <a:ext uri="{FF2B5EF4-FFF2-40B4-BE49-F238E27FC236}">
                <a16:creationId xmlns:a16="http://schemas.microsoft.com/office/drawing/2014/main" id="{832D2022-18BA-4FEA-B165-1F32553406A9}"/>
              </a:ext>
            </a:extLst>
          </p:cNvPr>
          <p:cNvPicPr>
            <a:picLocks noChangeAspect="1"/>
          </p:cNvPicPr>
          <p:nvPr/>
        </p:nvPicPr>
        <p:blipFill>
          <a:blip r:embed="rId4"/>
          <a:stretch>
            <a:fillRect/>
          </a:stretch>
        </p:blipFill>
        <p:spPr>
          <a:xfrm>
            <a:off x="6782974" y="2297646"/>
            <a:ext cx="4504762" cy="4190476"/>
          </a:xfrm>
          <a:prstGeom prst="rect">
            <a:avLst/>
          </a:prstGeom>
        </p:spPr>
      </p:pic>
    </p:spTree>
    <p:extLst>
      <p:ext uri="{BB962C8B-B14F-4D97-AF65-F5344CB8AC3E}">
        <p14:creationId xmlns:p14="http://schemas.microsoft.com/office/powerpoint/2010/main" val="194348965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B25434-BDED-4E73-93A9-B0F779EBD8C6}"/>
              </a:ext>
            </a:extLst>
          </p:cNvPr>
          <p:cNvSpPr>
            <a:spLocks noGrp="1"/>
          </p:cNvSpPr>
          <p:nvPr>
            <p:ph type="sldNum" sz="quarter" idx="12"/>
          </p:nvPr>
        </p:nvSpPr>
        <p:spPr/>
        <p:txBody>
          <a:bodyPr/>
          <a:lstStyle/>
          <a:p>
            <a:fld id="{D12C7F20-4EEE-4847-AC76-B538472E8A39}" type="slidenum">
              <a:rPr lang="zh-CN" altLang="en-US" smtClean="0"/>
              <a:pPr/>
              <a:t>32</a:t>
            </a:fld>
            <a:endParaRPr lang="zh-CN" altLang="en-US"/>
          </a:p>
        </p:txBody>
      </p:sp>
      <p:sp>
        <p:nvSpPr>
          <p:cNvPr id="3" name="文本占位符 2">
            <a:extLst>
              <a:ext uri="{FF2B5EF4-FFF2-40B4-BE49-F238E27FC236}">
                <a16:creationId xmlns:a16="http://schemas.microsoft.com/office/drawing/2014/main" id="{E4B3841D-5298-4345-83F7-83CE4EA4CF0D}"/>
              </a:ext>
            </a:extLst>
          </p:cNvPr>
          <p:cNvSpPr>
            <a:spLocks noGrp="1"/>
          </p:cNvSpPr>
          <p:nvPr>
            <p:ph type="body" sz="quarter" idx="15"/>
          </p:nvPr>
        </p:nvSpPr>
        <p:spPr/>
        <p:txBody>
          <a:bodyPr/>
          <a:lstStyle/>
          <a:p>
            <a:r>
              <a:rPr lang="zh-CN" altLang="en-US" dirty="0"/>
              <a:t>伪类</a:t>
            </a:r>
            <a:r>
              <a:rPr lang="en-US" altLang="zh-CN" dirty="0"/>
              <a:t>(pseudo-classes)</a:t>
            </a:r>
            <a:r>
              <a:rPr lang="zh-CN" altLang="en-US" dirty="0"/>
              <a:t>与伪元素</a:t>
            </a:r>
            <a:r>
              <a:rPr lang="en-US" altLang="zh-CN" dirty="0"/>
              <a:t>(pseudo-elements)[2]</a:t>
            </a:r>
          </a:p>
        </p:txBody>
      </p:sp>
      <p:sp>
        <p:nvSpPr>
          <p:cNvPr id="4" name="文本占位符 3">
            <a:extLst>
              <a:ext uri="{FF2B5EF4-FFF2-40B4-BE49-F238E27FC236}">
                <a16:creationId xmlns:a16="http://schemas.microsoft.com/office/drawing/2014/main" id="{8A18C720-875F-4525-9597-3E9F9DEF283E}"/>
              </a:ext>
            </a:extLst>
          </p:cNvPr>
          <p:cNvSpPr>
            <a:spLocks noGrp="1"/>
          </p:cNvSpPr>
          <p:nvPr>
            <p:ph type="body" sz="quarter" idx="16"/>
          </p:nvPr>
        </p:nvSpPr>
        <p:spPr/>
        <p:txBody>
          <a:bodyPr/>
          <a:lstStyle/>
          <a:p>
            <a:r>
              <a:rPr lang="en-US" altLang="zh-CN" dirty="0"/>
              <a:t>3.</a:t>
            </a:r>
            <a:r>
              <a:rPr lang="zh-CN" altLang="en-US" dirty="0"/>
              <a:t>选择器</a:t>
            </a:r>
          </a:p>
          <a:p>
            <a:endParaRPr lang="zh-CN" altLang="en-US" dirty="0"/>
          </a:p>
        </p:txBody>
      </p:sp>
      <p:pic>
        <p:nvPicPr>
          <p:cNvPr id="6" name="图片 5" descr="图示&#10;&#10;描述已自动生成">
            <a:extLst>
              <a:ext uri="{FF2B5EF4-FFF2-40B4-BE49-F238E27FC236}">
                <a16:creationId xmlns:a16="http://schemas.microsoft.com/office/drawing/2014/main" id="{A8DADC8C-AF04-498E-A198-136F14A60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28" y="1315890"/>
            <a:ext cx="5280972" cy="4774212"/>
          </a:xfrm>
          <a:prstGeom prst="rect">
            <a:avLst/>
          </a:prstGeom>
        </p:spPr>
      </p:pic>
      <p:pic>
        <p:nvPicPr>
          <p:cNvPr id="11" name="图片 10" descr="图示&#10;&#10;描述已自动生成">
            <a:extLst>
              <a:ext uri="{FF2B5EF4-FFF2-40B4-BE49-F238E27FC236}">
                <a16:creationId xmlns:a16="http://schemas.microsoft.com/office/drawing/2014/main" id="{179E8BEE-FAFD-428C-AC24-C77CD54FD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931" y="2566868"/>
            <a:ext cx="4677428" cy="2019582"/>
          </a:xfrm>
          <a:prstGeom prst="rect">
            <a:avLst/>
          </a:prstGeom>
        </p:spPr>
      </p:pic>
      <p:sp>
        <p:nvSpPr>
          <p:cNvPr id="15" name="文本框 14">
            <a:extLst>
              <a:ext uri="{FF2B5EF4-FFF2-40B4-BE49-F238E27FC236}">
                <a16:creationId xmlns:a16="http://schemas.microsoft.com/office/drawing/2014/main" id="{996D31FA-5440-4DD2-9216-8A043F6D6F60}"/>
              </a:ext>
            </a:extLst>
          </p:cNvPr>
          <p:cNvSpPr txBox="1"/>
          <p:nvPr/>
        </p:nvSpPr>
        <p:spPr>
          <a:xfrm>
            <a:off x="858556" y="6165203"/>
            <a:ext cx="11068401" cy="307777"/>
          </a:xfrm>
          <a:prstGeom prst="rect">
            <a:avLst/>
          </a:prstGeom>
          <a:noFill/>
        </p:spPr>
        <p:txBody>
          <a:bodyPr wrap="square">
            <a:spAutoFit/>
          </a:bodyPr>
          <a:lstStyle/>
          <a:p>
            <a:r>
              <a:rPr lang="en-US" altLang="zh-CN" sz="1400" dirty="0">
                <a:solidFill>
                  <a:srgbClr val="1A78C3"/>
                </a:solidFill>
              </a:rPr>
              <a:t>[2] </a:t>
            </a:r>
            <a:r>
              <a:rPr lang="zh-CN" altLang="en-US" sz="1400" dirty="0">
                <a:solidFill>
                  <a:srgbClr val="1A78C3"/>
                </a:solidFill>
              </a:rPr>
              <a:t>http://www.alloyteam.com/2016/05/summary-of-pseudo-classes-and-pseudo-elements/#prettyPhoto</a:t>
            </a:r>
          </a:p>
        </p:txBody>
      </p:sp>
    </p:spTree>
    <p:extLst>
      <p:ext uri="{BB962C8B-B14F-4D97-AF65-F5344CB8AC3E}">
        <p14:creationId xmlns:p14="http://schemas.microsoft.com/office/powerpoint/2010/main" val="119722943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4DC016-0493-47EB-BA8A-7622EAE35441}"/>
              </a:ext>
            </a:extLst>
          </p:cNvPr>
          <p:cNvSpPr>
            <a:spLocks noGrp="1"/>
          </p:cNvSpPr>
          <p:nvPr>
            <p:ph type="sldNum" sz="quarter" idx="12"/>
          </p:nvPr>
        </p:nvSpPr>
        <p:spPr/>
        <p:txBody>
          <a:bodyPr/>
          <a:lstStyle/>
          <a:p>
            <a:fld id="{D12C7F20-4EEE-4847-AC76-B538472E8A39}" type="slidenum">
              <a:rPr lang="zh-CN" altLang="en-US" smtClean="0"/>
              <a:pPr/>
              <a:t>33</a:t>
            </a:fld>
            <a:endParaRPr lang="zh-CN" altLang="en-US"/>
          </a:p>
        </p:txBody>
      </p:sp>
      <p:sp>
        <p:nvSpPr>
          <p:cNvPr id="3" name="文本占位符 2">
            <a:extLst>
              <a:ext uri="{FF2B5EF4-FFF2-40B4-BE49-F238E27FC236}">
                <a16:creationId xmlns:a16="http://schemas.microsoft.com/office/drawing/2014/main" id="{CD015CAB-A183-4561-B0CD-553BBC66BDD5}"/>
              </a:ext>
            </a:extLst>
          </p:cNvPr>
          <p:cNvSpPr>
            <a:spLocks noGrp="1"/>
          </p:cNvSpPr>
          <p:nvPr>
            <p:ph type="body" sz="quarter" idx="15"/>
          </p:nvPr>
        </p:nvSpPr>
        <p:spPr>
          <a:xfrm>
            <a:off x="159768" y="755438"/>
            <a:ext cx="11920072" cy="6037450"/>
          </a:xfrm>
        </p:spPr>
        <p:txBody>
          <a:bodyPr>
            <a:normAutofit fontScale="92500" lnSpcReduction="10000"/>
          </a:bodyPr>
          <a:lstStyle/>
          <a:p>
            <a:r>
              <a:rPr lang="zh-CN" altLang="en-US" dirty="0"/>
              <a:t>优先级</a:t>
            </a:r>
            <a:endParaRPr lang="en-US" altLang="zh-CN" dirty="0"/>
          </a:p>
          <a:p>
            <a:pPr lvl="1"/>
            <a:r>
              <a:rPr lang="zh-CN" altLang="en-US" dirty="0"/>
              <a:t>当优先级与多个 </a:t>
            </a:r>
            <a:r>
              <a:rPr lang="en-US" altLang="zh-CN" dirty="0"/>
              <a:t>CSS </a:t>
            </a:r>
            <a:r>
              <a:rPr lang="zh-CN" altLang="en-US" dirty="0"/>
              <a:t>声明中任意一个声明的优先级相等的时候，</a:t>
            </a:r>
            <a:r>
              <a:rPr lang="en-US" altLang="zh-CN" dirty="0"/>
              <a:t>CSS </a:t>
            </a:r>
            <a:r>
              <a:rPr lang="zh-CN" altLang="en-US" dirty="0"/>
              <a:t>中最后的那个声明将会被应用到元素上。</a:t>
            </a:r>
          </a:p>
          <a:p>
            <a:pPr lvl="1"/>
            <a:r>
              <a:rPr lang="zh-CN" altLang="en-US" dirty="0"/>
              <a:t>当同一个元素有多个声明的时候，优先级才会有意义。</a:t>
            </a:r>
            <a:endParaRPr lang="en-US" altLang="zh-CN" dirty="0"/>
          </a:p>
          <a:p>
            <a:pPr lvl="1"/>
            <a:r>
              <a:rPr lang="zh-CN" altLang="en-US" dirty="0"/>
              <a:t>每一个直接作用于元素的 </a:t>
            </a:r>
            <a:r>
              <a:rPr lang="en-US" altLang="zh-CN" dirty="0"/>
              <a:t>CSS </a:t>
            </a:r>
            <a:r>
              <a:rPr lang="zh-CN" altLang="en-US" dirty="0"/>
              <a:t>规则总是会接管</a:t>
            </a:r>
            <a:r>
              <a:rPr lang="en-US" altLang="zh-CN" dirty="0"/>
              <a:t>/</a:t>
            </a:r>
            <a:r>
              <a:rPr lang="zh-CN" altLang="en-US" dirty="0"/>
              <a:t>覆盖（</a:t>
            </a:r>
            <a:r>
              <a:rPr lang="en-US" altLang="zh-CN" dirty="0"/>
              <a:t>take over</a:t>
            </a:r>
            <a:r>
              <a:rPr lang="zh-CN" altLang="en-US" dirty="0"/>
              <a:t>）该元素从祖先元素继承而来的规则。</a:t>
            </a:r>
            <a:endParaRPr lang="en-US" altLang="zh-CN" dirty="0"/>
          </a:p>
          <a:p>
            <a:pPr lvl="1"/>
            <a:r>
              <a:rPr lang="zh-CN" altLang="en-US" dirty="0"/>
              <a:t>选择器类型</a:t>
            </a:r>
            <a:endParaRPr lang="en-US" altLang="zh-CN" dirty="0"/>
          </a:p>
          <a:p>
            <a:pPr lvl="2"/>
            <a:r>
              <a:rPr lang="zh-CN" altLang="en-US" dirty="0"/>
              <a:t>下面列表中，选择器类型的优先级是递增的：</a:t>
            </a:r>
            <a:endParaRPr lang="en-US" altLang="zh-CN" dirty="0"/>
          </a:p>
          <a:p>
            <a:pPr lvl="3"/>
            <a:r>
              <a:rPr lang="zh-CN" altLang="en-US" dirty="0"/>
              <a:t>类型选择器（例如，</a:t>
            </a:r>
            <a:r>
              <a:rPr lang="en-US" altLang="zh-CN" dirty="0"/>
              <a:t>h1</a:t>
            </a:r>
            <a:r>
              <a:rPr lang="zh-CN" altLang="en-US" dirty="0"/>
              <a:t>）和伪元素（例如，</a:t>
            </a:r>
            <a:r>
              <a:rPr lang="en-US" altLang="zh-CN" dirty="0"/>
              <a:t>::before</a:t>
            </a:r>
            <a:r>
              <a:rPr lang="zh-CN" altLang="en-US" dirty="0"/>
              <a:t>）</a:t>
            </a:r>
          </a:p>
          <a:p>
            <a:pPr lvl="3"/>
            <a:r>
              <a:rPr lang="zh-CN" altLang="en-US" dirty="0"/>
              <a:t>类选择器 </a:t>
            </a:r>
            <a:r>
              <a:rPr lang="en-US" altLang="zh-CN" dirty="0"/>
              <a:t>(</a:t>
            </a:r>
            <a:r>
              <a:rPr lang="zh-CN" altLang="en-US" dirty="0"/>
              <a:t>例如，</a:t>
            </a:r>
            <a:r>
              <a:rPr lang="en-US" altLang="zh-CN" dirty="0"/>
              <a:t>.example)</a:t>
            </a:r>
            <a:r>
              <a:rPr lang="zh-CN" altLang="en-US" dirty="0"/>
              <a:t>，属性选择器（例如，</a:t>
            </a:r>
            <a:r>
              <a:rPr lang="en-US" altLang="zh-CN" dirty="0"/>
              <a:t>[type="radio"]</a:t>
            </a:r>
            <a:r>
              <a:rPr lang="zh-CN" altLang="en-US" dirty="0"/>
              <a:t>）和伪类（例如，</a:t>
            </a:r>
            <a:r>
              <a:rPr lang="en-US" altLang="zh-CN" dirty="0"/>
              <a:t>:hover</a:t>
            </a:r>
            <a:r>
              <a:rPr lang="zh-CN" altLang="en-US" dirty="0"/>
              <a:t>）</a:t>
            </a:r>
          </a:p>
          <a:p>
            <a:pPr lvl="3"/>
            <a:r>
              <a:rPr lang="en-US" altLang="zh-CN" dirty="0"/>
              <a:t>ID </a:t>
            </a:r>
            <a:r>
              <a:rPr lang="zh-CN" altLang="en-US" dirty="0"/>
              <a:t>选择器（例如，</a:t>
            </a:r>
            <a:r>
              <a:rPr lang="en-US" altLang="zh-CN" dirty="0"/>
              <a:t>#example</a:t>
            </a:r>
            <a:r>
              <a:rPr lang="zh-CN" altLang="en-US" dirty="0"/>
              <a:t>）。</a:t>
            </a:r>
            <a:endParaRPr lang="en-US" altLang="zh-CN" dirty="0"/>
          </a:p>
          <a:p>
            <a:pPr lvl="2"/>
            <a:r>
              <a:rPr lang="zh-CN" altLang="en-US" dirty="0"/>
              <a:t>通配选择符（</a:t>
            </a:r>
            <a:r>
              <a:rPr lang="en-US" altLang="zh-CN" dirty="0"/>
              <a:t>universal selector</a:t>
            </a:r>
            <a:r>
              <a:rPr lang="zh-CN" altLang="en-US" dirty="0"/>
              <a:t>）（*）关系选择符（</a:t>
            </a:r>
            <a:r>
              <a:rPr lang="en-US" altLang="zh-CN" dirty="0"/>
              <a:t>combinators</a:t>
            </a:r>
            <a:r>
              <a:rPr lang="zh-CN" altLang="en-US" dirty="0"/>
              <a:t>）（</a:t>
            </a:r>
            <a:r>
              <a:rPr lang="en-US" altLang="zh-CN" dirty="0"/>
              <a:t>+, &gt;, ~, ' ', ||</a:t>
            </a:r>
            <a:r>
              <a:rPr lang="zh-CN" altLang="en-US" dirty="0"/>
              <a:t>）和 否定伪类（</a:t>
            </a:r>
            <a:r>
              <a:rPr lang="en-US" altLang="zh-CN" dirty="0"/>
              <a:t>negation pseudo-class</a:t>
            </a:r>
            <a:r>
              <a:rPr lang="zh-CN" altLang="en-US" dirty="0"/>
              <a:t>）（</a:t>
            </a:r>
            <a:r>
              <a:rPr lang="en-US" altLang="zh-CN" dirty="0"/>
              <a:t>:not()</a:t>
            </a:r>
            <a:r>
              <a:rPr lang="zh-CN" altLang="en-US" dirty="0"/>
              <a:t>）对优先级没有影响。</a:t>
            </a:r>
            <a:endParaRPr lang="en-US" altLang="zh-CN" dirty="0"/>
          </a:p>
          <a:p>
            <a:pPr lvl="2"/>
            <a:r>
              <a:rPr lang="zh-CN" altLang="en-US" dirty="0"/>
              <a:t>给元素添加的内联样式 </a:t>
            </a:r>
            <a:r>
              <a:rPr lang="en-US" altLang="zh-CN" dirty="0"/>
              <a:t>(</a:t>
            </a:r>
            <a:r>
              <a:rPr lang="zh-CN" altLang="en-US" dirty="0"/>
              <a:t>例如，</a:t>
            </a:r>
            <a:r>
              <a:rPr lang="en-US" altLang="zh-CN" dirty="0"/>
              <a:t>style="</a:t>
            </a:r>
            <a:r>
              <a:rPr lang="en-US" altLang="zh-CN" dirty="0" err="1"/>
              <a:t>font-weight:bold</a:t>
            </a:r>
            <a:r>
              <a:rPr lang="en-US" altLang="zh-CN" dirty="0"/>
              <a:t>") </a:t>
            </a:r>
            <a:r>
              <a:rPr lang="zh-CN" altLang="en-US" dirty="0"/>
              <a:t>总会覆盖外部样式表的任何样式 ，因此可看作是具有最高的优先级。</a:t>
            </a:r>
            <a:endParaRPr lang="en-US" altLang="zh-CN" dirty="0"/>
          </a:p>
          <a:p>
            <a:pPr lvl="2"/>
            <a:r>
              <a:rPr lang="en-US" altLang="zh-CN" dirty="0"/>
              <a:t>!important </a:t>
            </a:r>
            <a:r>
              <a:rPr lang="zh-CN" altLang="en-US" dirty="0"/>
              <a:t>例外规则：当在一个样式声明中使用一个 </a:t>
            </a:r>
            <a:r>
              <a:rPr lang="en-US" altLang="zh-CN" dirty="0"/>
              <a:t>!important </a:t>
            </a:r>
            <a:r>
              <a:rPr lang="zh-CN" altLang="en-US" dirty="0"/>
              <a:t>规则时，此声明将覆盖任何其他声明。</a:t>
            </a:r>
            <a:endParaRPr lang="en-US" altLang="zh-CN" dirty="0"/>
          </a:p>
          <a:p>
            <a:pPr lvl="2"/>
            <a:r>
              <a:rPr lang="en-US" altLang="zh-CN" dirty="0">
                <a:solidFill>
                  <a:srgbClr val="ED7D31"/>
                </a:solidFill>
              </a:rPr>
              <a:t> !important </a:t>
            </a:r>
            <a:r>
              <a:rPr lang="zh-CN" altLang="en-US" dirty="0">
                <a:solidFill>
                  <a:srgbClr val="ED7D31"/>
                </a:solidFill>
              </a:rPr>
              <a:t>是一个坏习惯</a:t>
            </a:r>
          </a:p>
        </p:txBody>
      </p:sp>
      <p:sp>
        <p:nvSpPr>
          <p:cNvPr id="4" name="文本占位符 3">
            <a:extLst>
              <a:ext uri="{FF2B5EF4-FFF2-40B4-BE49-F238E27FC236}">
                <a16:creationId xmlns:a16="http://schemas.microsoft.com/office/drawing/2014/main" id="{57C02810-2496-4EBC-AD8A-F721347DAC3E}"/>
              </a:ext>
            </a:extLst>
          </p:cNvPr>
          <p:cNvSpPr>
            <a:spLocks noGrp="1"/>
          </p:cNvSpPr>
          <p:nvPr>
            <p:ph type="body" sz="quarter" idx="16"/>
          </p:nvPr>
        </p:nvSpPr>
        <p:spPr/>
        <p:txBody>
          <a:bodyPr/>
          <a:lstStyle/>
          <a:p>
            <a:r>
              <a:rPr lang="en-US" altLang="zh-CN" dirty="0"/>
              <a:t>3.</a:t>
            </a:r>
            <a:r>
              <a:rPr lang="zh-CN" altLang="en-US" dirty="0"/>
              <a:t>选择器</a:t>
            </a:r>
          </a:p>
        </p:txBody>
      </p:sp>
    </p:spTree>
    <p:extLst>
      <p:ext uri="{BB962C8B-B14F-4D97-AF65-F5344CB8AC3E}">
        <p14:creationId xmlns:p14="http://schemas.microsoft.com/office/powerpoint/2010/main" val="309638822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fade">
                                      <p:cBhvr>
                                        <p:cTn id="62" dur="1000"/>
                                        <p:tgtEl>
                                          <p:spTgt spid="3">
                                            <p:txEl>
                                              <p:pRg st="9" end="9"/>
                                            </p:txEl>
                                          </p:spTgt>
                                        </p:tgtEl>
                                      </p:cBhvr>
                                    </p:animEffect>
                                    <p:anim calcmode="lin" valueType="num">
                                      <p:cBhvr>
                                        <p:cTn id="6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Effect transition="in" filter="fade">
                                      <p:cBhvr>
                                        <p:cTn id="69" dur="1000"/>
                                        <p:tgtEl>
                                          <p:spTgt spid="3">
                                            <p:txEl>
                                              <p:pRg st="10" end="10"/>
                                            </p:txEl>
                                          </p:spTgt>
                                        </p:tgtEl>
                                      </p:cBhvr>
                                    </p:animEffect>
                                    <p:anim calcmode="lin" valueType="num">
                                      <p:cBhvr>
                                        <p:cTn id="7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3">
                                            <p:txEl>
                                              <p:pRg st="11" end="11"/>
                                            </p:txEl>
                                          </p:spTgt>
                                        </p:tgtEl>
                                        <p:attrNameLst>
                                          <p:attrName>style.visibility</p:attrName>
                                        </p:attrNameLst>
                                      </p:cBhvr>
                                      <p:to>
                                        <p:strVal val="visible"/>
                                      </p:to>
                                    </p:set>
                                    <p:animEffect transition="in" filter="fade">
                                      <p:cBhvr>
                                        <p:cTn id="76" dur="1000"/>
                                        <p:tgtEl>
                                          <p:spTgt spid="3">
                                            <p:txEl>
                                              <p:pRg st="11" end="11"/>
                                            </p:txEl>
                                          </p:spTgt>
                                        </p:tgtEl>
                                      </p:cBhvr>
                                    </p:animEffect>
                                    <p:anim calcmode="lin" valueType="num">
                                      <p:cBhvr>
                                        <p:cTn id="7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8"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Effect transition="in" filter="fade">
                                      <p:cBhvr>
                                        <p:cTn id="83" dur="1000"/>
                                        <p:tgtEl>
                                          <p:spTgt spid="3">
                                            <p:txEl>
                                              <p:pRg st="12" end="12"/>
                                            </p:txEl>
                                          </p:spTgt>
                                        </p:tgtEl>
                                      </p:cBhvr>
                                    </p:animEffect>
                                    <p:anim calcmode="lin" valueType="num">
                                      <p:cBhvr>
                                        <p:cTn id="8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8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D06753-2C14-4173-9C87-7EA665C6AABB}"/>
              </a:ext>
            </a:extLst>
          </p:cNvPr>
          <p:cNvSpPr>
            <a:spLocks noGrp="1"/>
          </p:cNvSpPr>
          <p:nvPr>
            <p:ph type="sldNum" sz="quarter" idx="12"/>
          </p:nvPr>
        </p:nvSpPr>
        <p:spPr/>
        <p:txBody>
          <a:bodyPr/>
          <a:lstStyle/>
          <a:p>
            <a:fld id="{D12C7F20-4EEE-4847-AC76-B538472E8A39}" type="slidenum">
              <a:rPr lang="zh-CN" altLang="en-US" smtClean="0"/>
              <a:pPr/>
              <a:t>34</a:t>
            </a:fld>
            <a:endParaRPr lang="zh-CN" altLang="en-US"/>
          </a:p>
        </p:txBody>
      </p:sp>
      <p:sp>
        <p:nvSpPr>
          <p:cNvPr id="33" name="文本占位符 32">
            <a:extLst>
              <a:ext uri="{FF2B5EF4-FFF2-40B4-BE49-F238E27FC236}">
                <a16:creationId xmlns:a16="http://schemas.microsoft.com/office/drawing/2014/main" id="{5C4BDCB0-0DE0-4B27-B32B-8F8BE6FB5CC7}"/>
              </a:ext>
            </a:extLst>
          </p:cNvPr>
          <p:cNvSpPr>
            <a:spLocks noGrp="1"/>
          </p:cNvSpPr>
          <p:nvPr>
            <p:ph type="body" sz="quarter" idx="15"/>
          </p:nvPr>
        </p:nvSpPr>
        <p:spPr/>
        <p:txBody>
          <a:bodyPr>
            <a:normAutofit/>
          </a:bodyPr>
          <a:lstStyle/>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简介</a:t>
            </a:r>
          </a:p>
          <a:p>
            <a:pPr marL="514350" indent="-514350">
              <a:buFont typeface="+mj-lt"/>
              <a:buAutoNum type="arabicPeriod"/>
            </a:pPr>
            <a:r>
              <a:rPr lang="zh-CN" altLang="en-US" dirty="0">
                <a:solidFill>
                  <a:schemeClr val="accent1">
                    <a:lumMod val="40000"/>
                    <a:lumOff val="60000"/>
                  </a:schemeClr>
                </a:solidFill>
              </a:rPr>
              <a:t>层叠与继承</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选择器</a:t>
            </a:r>
            <a:endParaRPr lang="en-US" altLang="zh-CN" dirty="0">
              <a:solidFill>
                <a:schemeClr val="accent1">
                  <a:lumMod val="40000"/>
                  <a:lumOff val="60000"/>
                </a:schemeClr>
              </a:solidFill>
            </a:endParaRPr>
          </a:p>
          <a:p>
            <a:pPr marL="514350" indent="-514350">
              <a:buFont typeface="+mj-lt"/>
              <a:buAutoNum type="arabicPeriod"/>
            </a:pPr>
            <a:r>
              <a:rPr lang="zh-CN" altLang="en-US" dirty="0"/>
              <a:t>盒模型</a:t>
            </a:r>
            <a:endParaRPr lang="en-US" altLang="zh-CN" dirty="0"/>
          </a:p>
          <a:p>
            <a:pPr marL="514350" indent="-514350">
              <a:buFont typeface="+mj-lt"/>
              <a:buAutoNum type="arabicPeriod"/>
            </a:pPr>
            <a:r>
              <a:rPr lang="zh-CN" altLang="en-US" dirty="0">
                <a:solidFill>
                  <a:schemeClr val="accent1">
                    <a:lumMod val="40000"/>
                    <a:lumOff val="60000"/>
                  </a:schemeClr>
                </a:solidFill>
              </a:rPr>
              <a:t>背景与边框</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值与单位</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在</a:t>
            </a:r>
            <a:r>
              <a:rPr lang="en-US" altLang="zh-CN" dirty="0">
                <a:solidFill>
                  <a:schemeClr val="accent1">
                    <a:lumMod val="40000"/>
                    <a:lumOff val="60000"/>
                  </a:schemeClr>
                </a:solidFill>
              </a:rPr>
              <a:t>CSS</a:t>
            </a:r>
            <a:r>
              <a:rPr lang="zh-CN" altLang="en-US" dirty="0">
                <a:solidFill>
                  <a:schemeClr val="accent1">
                    <a:lumMod val="40000"/>
                    <a:lumOff val="60000"/>
                  </a:schemeClr>
                </a:solidFill>
              </a:rPr>
              <a:t>中调整大小</a:t>
            </a:r>
            <a:endParaRPr lang="en-US" altLang="zh-CN" dirty="0">
              <a:solidFill>
                <a:schemeClr val="accent1">
                  <a:lumMod val="40000"/>
                  <a:lumOff val="60000"/>
                </a:schemeClr>
              </a:solidFill>
            </a:endParaRPr>
          </a:p>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布局</a:t>
            </a:r>
            <a:endParaRPr lang="en-US" altLang="zh-CN" dirty="0">
              <a:solidFill>
                <a:schemeClr val="accent1">
                  <a:lumMod val="40000"/>
                  <a:lumOff val="60000"/>
                </a:schemeClr>
              </a:solidFill>
            </a:endParaRPr>
          </a:p>
          <a:p>
            <a:pPr marL="514350" indent="-514350">
              <a:buFont typeface="+mj-lt"/>
              <a:buAutoNum type="arabicPeriod"/>
            </a:pPr>
            <a:endParaRPr lang="en-US" altLang="zh-CN" dirty="0"/>
          </a:p>
          <a:p>
            <a:pPr marL="514350" indent="-514350">
              <a:buFont typeface="+mj-lt"/>
              <a:buAutoNum type="arabicPeriod"/>
            </a:pPr>
            <a:endParaRPr lang="zh-CN" altLang="en-US" dirty="0">
              <a:solidFill>
                <a:schemeClr val="accent1">
                  <a:lumMod val="40000"/>
                  <a:lumOff val="60000"/>
                </a:schemeClr>
              </a:solidFill>
            </a:endParaRPr>
          </a:p>
          <a:p>
            <a:pPr marL="514350" indent="-514350">
              <a:buFont typeface="+mj-lt"/>
              <a:buAutoNum type="arabicPeriod"/>
            </a:pPr>
            <a:endParaRPr lang="en-US" altLang="zh-CN" dirty="0">
              <a:solidFill>
                <a:schemeClr val="accent1">
                  <a:lumMod val="40000"/>
                  <a:lumOff val="60000"/>
                </a:schemeClr>
              </a:solidFill>
            </a:endParaRPr>
          </a:p>
          <a:p>
            <a:pPr marL="514350" indent="-514350">
              <a:buFont typeface="+mj-lt"/>
              <a:buAutoNum type="arabicPeriod"/>
            </a:pPr>
            <a:endParaRPr lang="zh-CN" altLang="en-US" dirty="0">
              <a:solidFill>
                <a:schemeClr val="accent1">
                  <a:lumMod val="40000"/>
                  <a:lumOff val="60000"/>
                </a:schemeClr>
              </a:solidFill>
            </a:endParaRPr>
          </a:p>
        </p:txBody>
      </p:sp>
      <p:sp>
        <p:nvSpPr>
          <p:cNvPr id="34" name="文本占位符 33">
            <a:extLst>
              <a:ext uri="{FF2B5EF4-FFF2-40B4-BE49-F238E27FC236}">
                <a16:creationId xmlns:a16="http://schemas.microsoft.com/office/drawing/2014/main" id="{BFC89C37-CFAF-459C-BA15-0CC416BDDFB0}"/>
              </a:ext>
            </a:extLst>
          </p:cNvPr>
          <p:cNvSpPr>
            <a:spLocks noGrp="1"/>
          </p:cNvSpPr>
          <p:nvPr>
            <p:ph type="body" sz="quarter" idx="16"/>
          </p:nvPr>
        </p:nvSpPr>
        <p:spPr/>
        <p:txBody>
          <a:bodyPr/>
          <a:lstStyle/>
          <a:p>
            <a:r>
              <a:rPr lang="zh-CN" altLang="en-US" dirty="0"/>
              <a:t>目录</a:t>
            </a:r>
          </a:p>
        </p:txBody>
      </p:sp>
    </p:spTree>
    <p:extLst>
      <p:ext uri="{BB962C8B-B14F-4D97-AF65-F5344CB8AC3E}">
        <p14:creationId xmlns:p14="http://schemas.microsoft.com/office/powerpoint/2010/main" val="234224728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07745B-0640-497E-9CE9-7DADDC501F4C}"/>
              </a:ext>
            </a:extLst>
          </p:cNvPr>
          <p:cNvSpPr>
            <a:spLocks noGrp="1"/>
          </p:cNvSpPr>
          <p:nvPr>
            <p:ph type="sldNum" sz="quarter" idx="12"/>
          </p:nvPr>
        </p:nvSpPr>
        <p:spPr/>
        <p:txBody>
          <a:bodyPr/>
          <a:lstStyle/>
          <a:p>
            <a:fld id="{D12C7F20-4EEE-4847-AC76-B538472E8A39}" type="slidenum">
              <a:rPr lang="zh-CN" altLang="en-US" smtClean="0"/>
              <a:pPr/>
              <a:t>35</a:t>
            </a:fld>
            <a:endParaRPr lang="zh-CN" altLang="en-US"/>
          </a:p>
        </p:txBody>
      </p:sp>
      <p:sp>
        <p:nvSpPr>
          <p:cNvPr id="3" name="文本占位符 2">
            <a:extLst>
              <a:ext uri="{FF2B5EF4-FFF2-40B4-BE49-F238E27FC236}">
                <a16:creationId xmlns:a16="http://schemas.microsoft.com/office/drawing/2014/main" id="{0FEB3AFD-2BEC-40ED-A473-ADA254E16EEE}"/>
              </a:ext>
            </a:extLst>
          </p:cNvPr>
          <p:cNvSpPr>
            <a:spLocks noGrp="1"/>
          </p:cNvSpPr>
          <p:nvPr>
            <p:ph type="body" sz="quarter" idx="15"/>
          </p:nvPr>
        </p:nvSpPr>
        <p:spPr>
          <a:xfrm>
            <a:off x="159768" y="755438"/>
            <a:ext cx="11920072" cy="5822925"/>
          </a:xfrm>
        </p:spPr>
        <p:txBody>
          <a:bodyPr>
            <a:normAutofit fontScale="92500" lnSpcReduction="10000"/>
          </a:bodyPr>
          <a:lstStyle/>
          <a:p>
            <a:r>
              <a:rPr lang="zh-CN" altLang="en-US" dirty="0"/>
              <a:t>盒模型</a:t>
            </a:r>
            <a:endParaRPr lang="en-US" altLang="zh-CN" dirty="0"/>
          </a:p>
          <a:p>
            <a:pPr lvl="1"/>
            <a:r>
              <a:rPr lang="zh-CN" altLang="en-US" dirty="0"/>
              <a:t>在 </a:t>
            </a:r>
            <a:r>
              <a:rPr lang="en-US" altLang="zh-CN" dirty="0"/>
              <a:t>CSS </a:t>
            </a:r>
            <a:r>
              <a:rPr lang="zh-CN" altLang="en-US" dirty="0"/>
              <a:t>中，所有的元素都被一个个的“盒子（</a:t>
            </a:r>
            <a:r>
              <a:rPr lang="en-US" altLang="zh-CN" dirty="0"/>
              <a:t>box</a:t>
            </a:r>
            <a:r>
              <a:rPr lang="zh-CN" altLang="en-US" dirty="0"/>
              <a:t>）”包围着</a:t>
            </a:r>
            <a:endParaRPr lang="en-US" altLang="zh-CN" dirty="0"/>
          </a:p>
          <a:p>
            <a:pPr lvl="1"/>
            <a:r>
              <a:rPr lang="zh-CN" altLang="en-US" dirty="0"/>
              <a:t>块级盒子（</a:t>
            </a:r>
            <a:r>
              <a:rPr lang="en-US" altLang="zh-CN" dirty="0"/>
              <a:t>Block box</a:t>
            </a:r>
            <a:r>
              <a:rPr lang="zh-CN" altLang="en-US" dirty="0"/>
              <a:t>） 和 内联盒子（</a:t>
            </a:r>
            <a:r>
              <a:rPr lang="en-US" altLang="zh-CN" dirty="0"/>
              <a:t>Inline box</a:t>
            </a:r>
            <a:r>
              <a:rPr lang="zh-CN" altLang="en-US" dirty="0"/>
              <a:t>）</a:t>
            </a:r>
            <a:endParaRPr lang="en-US" altLang="zh-CN" dirty="0"/>
          </a:p>
          <a:p>
            <a:pPr lvl="1"/>
            <a:r>
              <a:rPr lang="zh-CN" altLang="en-US" dirty="0"/>
              <a:t>块级（</a:t>
            </a:r>
            <a:r>
              <a:rPr lang="en-US" altLang="zh-CN" dirty="0"/>
              <a:t>block</a:t>
            </a:r>
            <a:r>
              <a:rPr lang="zh-CN" altLang="en-US" dirty="0"/>
              <a:t>）盒子行为</a:t>
            </a:r>
            <a:r>
              <a:rPr lang="en-US" altLang="zh-CN" dirty="0"/>
              <a:t>:</a:t>
            </a:r>
          </a:p>
          <a:p>
            <a:pPr lvl="2"/>
            <a:r>
              <a:rPr lang="zh-CN" altLang="en-US" dirty="0"/>
              <a:t>盒子会在内联的方向上扩展并占据父容器在该方向上的所有可用空间，在绝大数情况下意味着盒子会和父容器一样宽</a:t>
            </a:r>
          </a:p>
          <a:p>
            <a:pPr lvl="2"/>
            <a:r>
              <a:rPr lang="zh-CN" altLang="en-US" dirty="0"/>
              <a:t>每个盒子都会换行</a:t>
            </a:r>
          </a:p>
          <a:p>
            <a:pPr lvl="2"/>
            <a:r>
              <a:rPr lang="en-US" altLang="zh-CN" dirty="0"/>
              <a:t>width </a:t>
            </a:r>
            <a:r>
              <a:rPr lang="zh-CN" altLang="en-US" dirty="0"/>
              <a:t>和 </a:t>
            </a:r>
            <a:r>
              <a:rPr lang="en-US" altLang="zh-CN" dirty="0"/>
              <a:t>height </a:t>
            </a:r>
            <a:r>
              <a:rPr lang="zh-CN" altLang="en-US" dirty="0"/>
              <a:t>属性可以发挥作用</a:t>
            </a:r>
          </a:p>
          <a:p>
            <a:pPr lvl="2"/>
            <a:r>
              <a:rPr lang="zh-CN" altLang="en-US" dirty="0"/>
              <a:t>内边距（</a:t>
            </a:r>
            <a:r>
              <a:rPr lang="en-US" altLang="zh-CN" dirty="0"/>
              <a:t>padding</a:t>
            </a:r>
            <a:r>
              <a:rPr lang="zh-CN" altLang="en-US" dirty="0"/>
              <a:t>）</a:t>
            </a:r>
            <a:r>
              <a:rPr lang="en-US" altLang="zh-CN" dirty="0"/>
              <a:t>, </a:t>
            </a:r>
            <a:r>
              <a:rPr lang="zh-CN" altLang="en-US" dirty="0"/>
              <a:t>外边距（</a:t>
            </a:r>
            <a:r>
              <a:rPr lang="en-US" altLang="zh-CN" dirty="0"/>
              <a:t>margin</a:t>
            </a:r>
            <a:r>
              <a:rPr lang="zh-CN" altLang="en-US" dirty="0"/>
              <a:t>） 和 边框（</a:t>
            </a:r>
            <a:r>
              <a:rPr lang="en-US" altLang="zh-CN" dirty="0"/>
              <a:t>border</a:t>
            </a:r>
            <a:r>
              <a:rPr lang="zh-CN" altLang="en-US" dirty="0"/>
              <a:t>） 会将其他元素从当前盒子周围“推开”</a:t>
            </a:r>
            <a:endParaRPr lang="en-US" altLang="zh-CN" dirty="0"/>
          </a:p>
          <a:p>
            <a:pPr lvl="1"/>
            <a:r>
              <a:rPr lang="zh-CN" altLang="en-US" dirty="0"/>
              <a:t>内联盒子（</a:t>
            </a:r>
            <a:r>
              <a:rPr lang="en-US" altLang="zh-CN" dirty="0"/>
              <a:t>Inline box</a:t>
            </a:r>
            <a:r>
              <a:rPr lang="zh-CN" altLang="en-US" dirty="0"/>
              <a:t>）行为</a:t>
            </a:r>
            <a:endParaRPr lang="en-US" altLang="zh-CN" dirty="0"/>
          </a:p>
          <a:p>
            <a:pPr lvl="2"/>
            <a:r>
              <a:rPr lang="zh-CN" altLang="en-US" dirty="0"/>
              <a:t>盒子不会产生换行</a:t>
            </a:r>
          </a:p>
          <a:p>
            <a:pPr lvl="2"/>
            <a:r>
              <a:rPr lang="zh-CN" altLang="en-US" dirty="0"/>
              <a:t> </a:t>
            </a:r>
            <a:r>
              <a:rPr lang="en-US" altLang="zh-CN" dirty="0"/>
              <a:t>width </a:t>
            </a:r>
            <a:r>
              <a:rPr lang="zh-CN" altLang="en-US" dirty="0"/>
              <a:t>和 </a:t>
            </a:r>
            <a:r>
              <a:rPr lang="en-US" altLang="zh-CN" dirty="0"/>
              <a:t>height </a:t>
            </a:r>
            <a:r>
              <a:rPr lang="zh-CN" altLang="en-US" dirty="0"/>
              <a:t>属性将不起作用。</a:t>
            </a:r>
          </a:p>
          <a:p>
            <a:pPr lvl="2"/>
            <a:r>
              <a:rPr lang="zh-CN" altLang="en-US" dirty="0"/>
              <a:t>垂直方向的内边距、外边距以及边框会被应用但是不会把其他处于 </a:t>
            </a:r>
            <a:r>
              <a:rPr lang="en-US" altLang="zh-CN" dirty="0"/>
              <a:t>inline </a:t>
            </a:r>
            <a:r>
              <a:rPr lang="zh-CN" altLang="en-US" dirty="0"/>
              <a:t>状态的盒子推开。</a:t>
            </a:r>
          </a:p>
          <a:p>
            <a:pPr lvl="2"/>
            <a:r>
              <a:rPr lang="zh-CN" altLang="en-US" dirty="0"/>
              <a:t>水平方向的内边距、外边距以及边框会被应用且会把其他处于 </a:t>
            </a:r>
            <a:r>
              <a:rPr lang="en-US" altLang="zh-CN" dirty="0"/>
              <a:t>inline </a:t>
            </a:r>
            <a:r>
              <a:rPr lang="zh-CN" altLang="en-US" dirty="0"/>
              <a:t>状态的盒子推开。</a:t>
            </a:r>
            <a:endParaRPr lang="en-US" altLang="zh-CN" dirty="0"/>
          </a:p>
          <a:p>
            <a:pPr lvl="1"/>
            <a:r>
              <a:rPr lang="zh-CN" altLang="en-US" dirty="0"/>
              <a:t>通过对盒子</a:t>
            </a:r>
            <a:r>
              <a:rPr lang="en-US" altLang="zh-CN" dirty="0"/>
              <a:t>display </a:t>
            </a:r>
            <a:r>
              <a:rPr lang="zh-CN" altLang="en-US" dirty="0"/>
              <a:t>属性的设置，比如 </a:t>
            </a:r>
            <a:r>
              <a:rPr lang="en-US" altLang="zh-CN" dirty="0"/>
              <a:t>inline </a:t>
            </a:r>
            <a:r>
              <a:rPr lang="zh-CN" altLang="en-US" dirty="0"/>
              <a:t>或者 </a:t>
            </a:r>
            <a:r>
              <a:rPr lang="en-US" altLang="zh-CN" dirty="0"/>
              <a:t>block </a:t>
            </a:r>
            <a:r>
              <a:rPr lang="zh-CN" altLang="en-US" dirty="0"/>
              <a:t>，来控制盒子的外部显示类型</a:t>
            </a:r>
            <a:endParaRPr lang="en-US" altLang="zh-CN" dirty="0"/>
          </a:p>
          <a:p>
            <a:pPr lvl="1"/>
            <a:r>
              <a:rPr lang="zh-CN" altLang="en-US" dirty="0"/>
              <a:t>正常文档流！</a:t>
            </a:r>
            <a:endParaRPr lang="en-US" altLang="zh-CN" dirty="0"/>
          </a:p>
          <a:p>
            <a:pPr lvl="1"/>
            <a:endParaRPr lang="zh-CN" altLang="en-US" dirty="0"/>
          </a:p>
        </p:txBody>
      </p:sp>
      <p:sp>
        <p:nvSpPr>
          <p:cNvPr id="4" name="文本占位符 3">
            <a:extLst>
              <a:ext uri="{FF2B5EF4-FFF2-40B4-BE49-F238E27FC236}">
                <a16:creationId xmlns:a16="http://schemas.microsoft.com/office/drawing/2014/main" id="{A17A8B55-5DC1-420A-A9FE-6057A5E2859F}"/>
              </a:ext>
            </a:extLst>
          </p:cNvPr>
          <p:cNvSpPr>
            <a:spLocks noGrp="1"/>
          </p:cNvSpPr>
          <p:nvPr>
            <p:ph type="body" sz="quarter" idx="16"/>
          </p:nvPr>
        </p:nvSpPr>
        <p:spPr/>
        <p:txBody>
          <a:bodyPr/>
          <a:lstStyle/>
          <a:p>
            <a:r>
              <a:rPr lang="en-US" altLang="zh-CN" dirty="0"/>
              <a:t>4.</a:t>
            </a:r>
            <a:r>
              <a:rPr lang="zh-CN" altLang="en-US" dirty="0"/>
              <a:t>盒模型</a:t>
            </a:r>
          </a:p>
        </p:txBody>
      </p:sp>
    </p:spTree>
    <p:extLst>
      <p:ext uri="{BB962C8B-B14F-4D97-AF65-F5344CB8AC3E}">
        <p14:creationId xmlns:p14="http://schemas.microsoft.com/office/powerpoint/2010/main" val="251918730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1000"/>
                                        <p:tgtEl>
                                          <p:spTgt spid="3">
                                            <p:txEl>
                                              <p:pRg st="7" end="7"/>
                                            </p:txEl>
                                          </p:spTgt>
                                        </p:tgtEl>
                                      </p:cBhvr>
                                    </p:animEffect>
                                    <p:anim calcmode="lin" valueType="num">
                                      <p:cBhvr>
                                        <p:cTn id="4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1000"/>
                                        <p:tgtEl>
                                          <p:spTgt spid="3">
                                            <p:txEl>
                                              <p:pRg st="8" end="8"/>
                                            </p:txEl>
                                          </p:spTgt>
                                        </p:tgtEl>
                                      </p:cBhvr>
                                    </p:animEffect>
                                    <p:anim calcmode="lin" valueType="num">
                                      <p:cBhvr>
                                        <p:cTn id="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1000"/>
                                        <p:tgtEl>
                                          <p:spTgt spid="3">
                                            <p:txEl>
                                              <p:pRg st="9" end="9"/>
                                            </p:txEl>
                                          </p:spTgt>
                                        </p:tgtEl>
                                      </p:cBhvr>
                                    </p:animEffect>
                                    <p:anim calcmode="lin" valueType="num">
                                      <p:cBhvr>
                                        <p:cTn id="5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1000"/>
                                        <p:tgtEl>
                                          <p:spTgt spid="3">
                                            <p:txEl>
                                              <p:pRg st="10" end="10"/>
                                            </p:txEl>
                                          </p:spTgt>
                                        </p:tgtEl>
                                      </p:cBhvr>
                                    </p:animEffect>
                                    <p:anim calcmode="lin" valueType="num">
                                      <p:cBhvr>
                                        <p:cTn id="5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Effect transition="in" filter="fade">
                                      <p:cBhvr>
                                        <p:cTn id="63" dur="1000"/>
                                        <p:tgtEl>
                                          <p:spTgt spid="3">
                                            <p:txEl>
                                              <p:pRg st="11" end="11"/>
                                            </p:txEl>
                                          </p:spTgt>
                                        </p:tgtEl>
                                      </p:cBhvr>
                                    </p:animEffect>
                                    <p:anim calcmode="lin" valueType="num">
                                      <p:cBhvr>
                                        <p:cTn id="64"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12" end="12"/>
                                            </p:txEl>
                                          </p:spTgt>
                                        </p:tgtEl>
                                        <p:attrNameLst>
                                          <p:attrName>style.visibility</p:attrName>
                                        </p:attrNameLst>
                                      </p:cBhvr>
                                      <p:to>
                                        <p:strVal val="visible"/>
                                      </p:to>
                                    </p:set>
                                    <p:animEffect transition="in" filter="fade">
                                      <p:cBhvr>
                                        <p:cTn id="68" dur="1000"/>
                                        <p:tgtEl>
                                          <p:spTgt spid="3">
                                            <p:txEl>
                                              <p:pRg st="12" end="12"/>
                                            </p:txEl>
                                          </p:spTgt>
                                        </p:tgtEl>
                                      </p:cBhvr>
                                    </p:animEffect>
                                    <p:anim calcmode="lin" valueType="num">
                                      <p:cBhvr>
                                        <p:cTn id="69"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
                                            <p:txEl>
                                              <p:pRg st="13" end="13"/>
                                            </p:txEl>
                                          </p:spTgt>
                                        </p:tgtEl>
                                        <p:attrNameLst>
                                          <p:attrName>style.visibility</p:attrName>
                                        </p:attrNameLst>
                                      </p:cBhvr>
                                      <p:to>
                                        <p:strVal val="visible"/>
                                      </p:to>
                                    </p:set>
                                    <p:animEffect transition="in" filter="fade">
                                      <p:cBhvr>
                                        <p:cTn id="75" dur="1000"/>
                                        <p:tgtEl>
                                          <p:spTgt spid="3">
                                            <p:txEl>
                                              <p:pRg st="13" end="13"/>
                                            </p:txEl>
                                          </p:spTgt>
                                        </p:tgtEl>
                                      </p:cBhvr>
                                    </p:animEffect>
                                    <p:anim calcmode="lin" valueType="num">
                                      <p:cBhvr>
                                        <p:cTn id="76"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Effect transition="in" filter="fade">
                                      <p:cBhvr>
                                        <p:cTn id="82" dur="1000"/>
                                        <p:tgtEl>
                                          <p:spTgt spid="3">
                                            <p:txEl>
                                              <p:pRg st="14" end="14"/>
                                            </p:txEl>
                                          </p:spTgt>
                                        </p:tgtEl>
                                      </p:cBhvr>
                                    </p:animEffect>
                                    <p:anim calcmode="lin" valueType="num">
                                      <p:cBhvr>
                                        <p:cTn id="83"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4"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07745B-0640-497E-9CE9-7DADDC501F4C}"/>
              </a:ext>
            </a:extLst>
          </p:cNvPr>
          <p:cNvSpPr>
            <a:spLocks noGrp="1"/>
          </p:cNvSpPr>
          <p:nvPr>
            <p:ph type="sldNum" sz="quarter" idx="12"/>
          </p:nvPr>
        </p:nvSpPr>
        <p:spPr/>
        <p:txBody>
          <a:bodyPr/>
          <a:lstStyle/>
          <a:p>
            <a:fld id="{D12C7F20-4EEE-4847-AC76-B538472E8A39}" type="slidenum">
              <a:rPr lang="zh-CN" altLang="en-US" smtClean="0"/>
              <a:pPr/>
              <a:t>36</a:t>
            </a:fld>
            <a:endParaRPr lang="zh-CN" altLang="en-US"/>
          </a:p>
        </p:txBody>
      </p:sp>
      <p:sp>
        <p:nvSpPr>
          <p:cNvPr id="3" name="文本占位符 2">
            <a:extLst>
              <a:ext uri="{FF2B5EF4-FFF2-40B4-BE49-F238E27FC236}">
                <a16:creationId xmlns:a16="http://schemas.microsoft.com/office/drawing/2014/main" id="{0FEB3AFD-2BEC-40ED-A473-ADA254E16EEE}"/>
              </a:ext>
            </a:extLst>
          </p:cNvPr>
          <p:cNvSpPr>
            <a:spLocks noGrp="1"/>
          </p:cNvSpPr>
          <p:nvPr>
            <p:ph type="body" sz="quarter" idx="15"/>
          </p:nvPr>
        </p:nvSpPr>
        <p:spPr>
          <a:xfrm>
            <a:off x="159768" y="755438"/>
            <a:ext cx="11920072" cy="5822925"/>
          </a:xfrm>
        </p:spPr>
        <p:txBody>
          <a:bodyPr>
            <a:normAutofit/>
          </a:bodyPr>
          <a:lstStyle/>
          <a:p>
            <a:r>
              <a:rPr lang="zh-CN" altLang="en-US" dirty="0"/>
              <a:t>盒模型</a:t>
            </a:r>
            <a:endParaRPr lang="en-US" altLang="zh-CN" dirty="0"/>
          </a:p>
          <a:p>
            <a:pPr lvl="1"/>
            <a:r>
              <a:rPr lang="zh-CN" altLang="en-US" dirty="0"/>
              <a:t>完整的 </a:t>
            </a:r>
            <a:r>
              <a:rPr lang="en-US" altLang="zh-CN" dirty="0"/>
              <a:t>CSS </a:t>
            </a:r>
            <a:r>
              <a:rPr lang="zh-CN" altLang="en-US" dirty="0"/>
              <a:t>盒模型应用于块级盒子，内联盒子只使用盒模型中定义的部分内容</a:t>
            </a:r>
            <a:endParaRPr lang="en-US" altLang="zh-CN" dirty="0"/>
          </a:p>
          <a:p>
            <a:pPr lvl="1"/>
            <a:r>
              <a:rPr lang="zh-CN" altLang="en-US" dirty="0"/>
              <a:t>模型定义了盒的每个部分 </a:t>
            </a:r>
            <a:r>
              <a:rPr lang="en-US" altLang="zh-CN" dirty="0"/>
              <a:t>—— margin, border, padding, and content</a:t>
            </a:r>
          </a:p>
          <a:p>
            <a:pPr lvl="2"/>
            <a:r>
              <a:rPr lang="en-US" altLang="zh-CN" b="1" dirty="0"/>
              <a:t>Content box</a:t>
            </a:r>
            <a:r>
              <a:rPr lang="en-US" altLang="zh-CN" dirty="0"/>
              <a:t>: </a:t>
            </a:r>
            <a:r>
              <a:rPr lang="zh-CN" altLang="en-US" dirty="0"/>
              <a:t>这个区域是用来显示内容，大小可以通过设置 </a:t>
            </a:r>
            <a:r>
              <a:rPr lang="en-US" altLang="zh-CN" dirty="0"/>
              <a:t>width </a:t>
            </a:r>
            <a:r>
              <a:rPr lang="zh-CN" altLang="en-US" dirty="0"/>
              <a:t>和 </a:t>
            </a:r>
            <a:r>
              <a:rPr lang="en-US" altLang="zh-CN" dirty="0"/>
              <a:t>height.</a:t>
            </a:r>
          </a:p>
          <a:p>
            <a:pPr lvl="2"/>
            <a:r>
              <a:rPr lang="en-US" altLang="zh-CN" b="1" dirty="0"/>
              <a:t>Padding box</a:t>
            </a:r>
            <a:r>
              <a:rPr lang="en-US" altLang="zh-CN" dirty="0"/>
              <a:t>: </a:t>
            </a:r>
            <a:r>
              <a:rPr lang="zh-CN" altLang="en-US" dirty="0"/>
              <a:t>包围在内容区域外部的空白区域； 大小通过 </a:t>
            </a:r>
            <a:r>
              <a:rPr lang="en-US" altLang="zh-CN" dirty="0"/>
              <a:t>padding </a:t>
            </a:r>
            <a:r>
              <a:rPr lang="zh-CN" altLang="en-US" dirty="0"/>
              <a:t>相关属性设置。</a:t>
            </a:r>
          </a:p>
          <a:p>
            <a:pPr lvl="2"/>
            <a:r>
              <a:rPr lang="en-US" altLang="zh-CN" b="1" dirty="0"/>
              <a:t>Border box</a:t>
            </a:r>
            <a:r>
              <a:rPr lang="en-US" altLang="zh-CN" dirty="0"/>
              <a:t>: </a:t>
            </a:r>
            <a:r>
              <a:rPr lang="zh-CN" altLang="en-US" dirty="0"/>
              <a:t>边框盒包裹内容和内边距。大小通过 </a:t>
            </a:r>
            <a:r>
              <a:rPr lang="en-US" altLang="zh-CN" dirty="0"/>
              <a:t>border </a:t>
            </a:r>
            <a:r>
              <a:rPr lang="zh-CN" altLang="en-US" dirty="0"/>
              <a:t>相关属性设置。</a:t>
            </a:r>
          </a:p>
          <a:p>
            <a:pPr lvl="2"/>
            <a:r>
              <a:rPr lang="en-US" altLang="zh-CN" b="1" dirty="0"/>
              <a:t>Margin box</a:t>
            </a:r>
            <a:r>
              <a:rPr lang="en-US" altLang="zh-CN" dirty="0"/>
              <a:t>: </a:t>
            </a:r>
            <a:r>
              <a:rPr lang="zh-CN" altLang="en-US" dirty="0"/>
              <a:t>这是最外面的区域，是盒子和其他元素之间的空白区域。大小通过 </a:t>
            </a:r>
            <a:r>
              <a:rPr lang="en-US" altLang="zh-CN" dirty="0"/>
              <a:t>margin </a:t>
            </a:r>
            <a:r>
              <a:rPr lang="zh-CN" altLang="en-US" dirty="0"/>
              <a:t>相关属性设置。</a:t>
            </a:r>
          </a:p>
        </p:txBody>
      </p:sp>
      <p:sp>
        <p:nvSpPr>
          <p:cNvPr id="4" name="文本占位符 3">
            <a:extLst>
              <a:ext uri="{FF2B5EF4-FFF2-40B4-BE49-F238E27FC236}">
                <a16:creationId xmlns:a16="http://schemas.microsoft.com/office/drawing/2014/main" id="{A17A8B55-5DC1-420A-A9FE-6057A5E2859F}"/>
              </a:ext>
            </a:extLst>
          </p:cNvPr>
          <p:cNvSpPr>
            <a:spLocks noGrp="1"/>
          </p:cNvSpPr>
          <p:nvPr>
            <p:ph type="body" sz="quarter" idx="16"/>
          </p:nvPr>
        </p:nvSpPr>
        <p:spPr/>
        <p:txBody>
          <a:bodyPr/>
          <a:lstStyle/>
          <a:p>
            <a:r>
              <a:rPr lang="en-US" altLang="zh-CN" dirty="0"/>
              <a:t>4.</a:t>
            </a:r>
            <a:r>
              <a:rPr lang="zh-CN" altLang="en-US" dirty="0"/>
              <a:t>盒模型</a:t>
            </a:r>
          </a:p>
        </p:txBody>
      </p:sp>
      <p:pic>
        <p:nvPicPr>
          <p:cNvPr id="5" name="图片 1">
            <a:extLst>
              <a:ext uri="{FF2B5EF4-FFF2-40B4-BE49-F238E27FC236}">
                <a16:creationId xmlns:a16="http://schemas.microsoft.com/office/drawing/2014/main" id="{B33B74CE-7080-4883-B675-4D123C07AA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5386" y="2244488"/>
            <a:ext cx="710565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388101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1000"/>
                                        <p:tgtEl>
                                          <p:spTgt spid="3">
                                            <p:txEl>
                                              <p:pRg st="3" end="3"/>
                                            </p:txEl>
                                          </p:spTgt>
                                        </p:tgtEl>
                                      </p:cBhvr>
                                    </p:animEffect>
                                    <p:anim calcmode="lin" valueType="num">
                                      <p:cBhvr>
                                        <p:cTn id="1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anim calcmode="lin" valueType="num">
                                      <p:cBhvr>
                                        <p:cTn id="2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07745B-0640-497E-9CE9-7DADDC501F4C}"/>
              </a:ext>
            </a:extLst>
          </p:cNvPr>
          <p:cNvSpPr>
            <a:spLocks noGrp="1"/>
          </p:cNvSpPr>
          <p:nvPr>
            <p:ph type="sldNum" sz="quarter" idx="12"/>
          </p:nvPr>
        </p:nvSpPr>
        <p:spPr/>
        <p:txBody>
          <a:bodyPr/>
          <a:lstStyle/>
          <a:p>
            <a:fld id="{D12C7F20-4EEE-4847-AC76-B538472E8A39}" type="slidenum">
              <a:rPr lang="zh-CN" altLang="en-US" smtClean="0"/>
              <a:pPr/>
              <a:t>37</a:t>
            </a:fld>
            <a:endParaRPr lang="zh-CN" altLang="en-US"/>
          </a:p>
        </p:txBody>
      </p:sp>
      <p:sp>
        <p:nvSpPr>
          <p:cNvPr id="3" name="文本占位符 2">
            <a:extLst>
              <a:ext uri="{FF2B5EF4-FFF2-40B4-BE49-F238E27FC236}">
                <a16:creationId xmlns:a16="http://schemas.microsoft.com/office/drawing/2014/main" id="{0FEB3AFD-2BEC-40ED-A473-ADA254E16EEE}"/>
              </a:ext>
            </a:extLst>
          </p:cNvPr>
          <p:cNvSpPr>
            <a:spLocks noGrp="1"/>
          </p:cNvSpPr>
          <p:nvPr>
            <p:ph type="body" sz="quarter" idx="15"/>
          </p:nvPr>
        </p:nvSpPr>
        <p:spPr>
          <a:xfrm>
            <a:off x="159768" y="755438"/>
            <a:ext cx="11920072" cy="5822925"/>
          </a:xfrm>
        </p:spPr>
        <p:txBody>
          <a:bodyPr>
            <a:normAutofit/>
          </a:bodyPr>
          <a:lstStyle/>
          <a:p>
            <a:r>
              <a:rPr lang="zh-CN" altLang="en-US" dirty="0"/>
              <a:t>盒模型</a:t>
            </a:r>
            <a:endParaRPr lang="en-US" altLang="zh-CN" dirty="0"/>
          </a:p>
        </p:txBody>
      </p:sp>
      <p:sp>
        <p:nvSpPr>
          <p:cNvPr id="4" name="文本占位符 3">
            <a:extLst>
              <a:ext uri="{FF2B5EF4-FFF2-40B4-BE49-F238E27FC236}">
                <a16:creationId xmlns:a16="http://schemas.microsoft.com/office/drawing/2014/main" id="{A17A8B55-5DC1-420A-A9FE-6057A5E2859F}"/>
              </a:ext>
            </a:extLst>
          </p:cNvPr>
          <p:cNvSpPr>
            <a:spLocks noGrp="1"/>
          </p:cNvSpPr>
          <p:nvPr>
            <p:ph type="body" sz="quarter" idx="16"/>
          </p:nvPr>
        </p:nvSpPr>
        <p:spPr/>
        <p:txBody>
          <a:bodyPr/>
          <a:lstStyle/>
          <a:p>
            <a:r>
              <a:rPr lang="en-US" altLang="zh-CN" dirty="0"/>
              <a:t>4.</a:t>
            </a:r>
            <a:r>
              <a:rPr lang="zh-CN" altLang="en-US" dirty="0"/>
              <a:t>盒模型</a:t>
            </a:r>
          </a:p>
        </p:txBody>
      </p:sp>
      <p:pic>
        <p:nvPicPr>
          <p:cNvPr id="10" name="图片 9">
            <a:hlinkClick r:id="rId3" action="ppaction://hlinkfile"/>
            <a:extLst>
              <a:ext uri="{FF2B5EF4-FFF2-40B4-BE49-F238E27FC236}">
                <a16:creationId xmlns:a16="http://schemas.microsoft.com/office/drawing/2014/main" id="{B7DADD79-6443-47CD-B94D-0831E039B229}"/>
              </a:ext>
            </a:extLst>
          </p:cNvPr>
          <p:cNvPicPr>
            <a:picLocks noChangeAspect="1"/>
          </p:cNvPicPr>
          <p:nvPr/>
        </p:nvPicPr>
        <p:blipFill>
          <a:blip r:embed="rId4"/>
          <a:stretch>
            <a:fillRect/>
          </a:stretch>
        </p:blipFill>
        <p:spPr>
          <a:xfrm>
            <a:off x="1836575" y="-7778"/>
            <a:ext cx="5775649" cy="6858000"/>
          </a:xfrm>
          <a:prstGeom prst="rect">
            <a:avLst/>
          </a:prstGeom>
        </p:spPr>
      </p:pic>
      <p:pic>
        <p:nvPicPr>
          <p:cNvPr id="12" name="图片 11">
            <a:extLst>
              <a:ext uri="{FF2B5EF4-FFF2-40B4-BE49-F238E27FC236}">
                <a16:creationId xmlns:a16="http://schemas.microsoft.com/office/drawing/2014/main" id="{C7DE021B-94AF-4941-8350-ADED8E5C92D9}"/>
              </a:ext>
            </a:extLst>
          </p:cNvPr>
          <p:cNvPicPr>
            <a:picLocks noChangeAspect="1"/>
          </p:cNvPicPr>
          <p:nvPr/>
        </p:nvPicPr>
        <p:blipFill>
          <a:blip r:embed="rId5"/>
          <a:stretch>
            <a:fillRect/>
          </a:stretch>
        </p:blipFill>
        <p:spPr>
          <a:xfrm>
            <a:off x="7959967" y="879644"/>
            <a:ext cx="4072265" cy="5574511"/>
          </a:xfrm>
          <a:prstGeom prst="rect">
            <a:avLst/>
          </a:prstGeom>
        </p:spPr>
      </p:pic>
    </p:spTree>
    <p:extLst>
      <p:ext uri="{BB962C8B-B14F-4D97-AF65-F5344CB8AC3E}">
        <p14:creationId xmlns:p14="http://schemas.microsoft.com/office/powerpoint/2010/main" val="3208292199"/>
      </p:ext>
    </p:extLst>
  </p:cSld>
  <p:clrMapOvr>
    <a:masterClrMapping/>
  </p:clrMapOvr>
  <mc:AlternateContent xmlns:mc="http://schemas.openxmlformats.org/markup-compatibility/2006" xmlns:p14="http://schemas.microsoft.com/office/powerpoint/2010/main">
    <mc:Choice Requires="p14">
      <p:transition p14:dur="1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E94EF6-5B91-4CCF-96B1-30AA8730110F}"/>
              </a:ext>
            </a:extLst>
          </p:cNvPr>
          <p:cNvSpPr>
            <a:spLocks noGrp="1"/>
          </p:cNvSpPr>
          <p:nvPr>
            <p:ph type="sldNum" sz="quarter" idx="12"/>
          </p:nvPr>
        </p:nvSpPr>
        <p:spPr/>
        <p:txBody>
          <a:bodyPr/>
          <a:lstStyle/>
          <a:p>
            <a:fld id="{D12C7F20-4EEE-4847-AC76-B538472E8A39}" type="slidenum">
              <a:rPr lang="zh-CN" altLang="en-US" smtClean="0"/>
              <a:pPr/>
              <a:t>38</a:t>
            </a:fld>
            <a:endParaRPr lang="zh-CN" altLang="en-US"/>
          </a:p>
        </p:txBody>
      </p:sp>
      <p:sp>
        <p:nvSpPr>
          <p:cNvPr id="3" name="文本占位符 2">
            <a:extLst>
              <a:ext uri="{FF2B5EF4-FFF2-40B4-BE49-F238E27FC236}">
                <a16:creationId xmlns:a16="http://schemas.microsoft.com/office/drawing/2014/main" id="{B6EA345E-5B88-4D1F-95A6-60070A0EEC17}"/>
              </a:ext>
            </a:extLst>
          </p:cNvPr>
          <p:cNvSpPr>
            <a:spLocks noGrp="1"/>
          </p:cNvSpPr>
          <p:nvPr>
            <p:ph type="body" sz="quarter" idx="15"/>
          </p:nvPr>
        </p:nvSpPr>
        <p:spPr/>
        <p:txBody>
          <a:bodyPr/>
          <a:lstStyle/>
          <a:p>
            <a:r>
              <a:rPr lang="zh-CN" altLang="en-US" dirty="0"/>
              <a:t>外边距</a:t>
            </a:r>
            <a:endParaRPr lang="en-US" altLang="zh-CN" dirty="0"/>
          </a:p>
          <a:p>
            <a:pPr lvl="1"/>
            <a:r>
              <a:rPr lang="zh-CN" altLang="en-US" dirty="0"/>
              <a:t>盒子周围一圈看不到的空间</a:t>
            </a:r>
            <a:endParaRPr lang="en-US" altLang="zh-CN" dirty="0"/>
          </a:p>
          <a:p>
            <a:pPr lvl="1"/>
            <a:r>
              <a:rPr lang="zh-CN" altLang="en-US" dirty="0"/>
              <a:t>外边距属性值可以为正也可以为负。设置负值会导致和其他内容重叠。</a:t>
            </a:r>
          </a:p>
        </p:txBody>
      </p:sp>
      <p:sp>
        <p:nvSpPr>
          <p:cNvPr id="4" name="文本占位符 3">
            <a:extLst>
              <a:ext uri="{FF2B5EF4-FFF2-40B4-BE49-F238E27FC236}">
                <a16:creationId xmlns:a16="http://schemas.microsoft.com/office/drawing/2014/main" id="{0A953B3A-96F6-47B0-B5A3-5DF20309B954}"/>
              </a:ext>
            </a:extLst>
          </p:cNvPr>
          <p:cNvSpPr>
            <a:spLocks noGrp="1"/>
          </p:cNvSpPr>
          <p:nvPr>
            <p:ph type="body" sz="quarter" idx="16"/>
          </p:nvPr>
        </p:nvSpPr>
        <p:spPr/>
        <p:txBody>
          <a:bodyPr/>
          <a:lstStyle/>
          <a:p>
            <a:r>
              <a:rPr lang="en-US" altLang="zh-CN" dirty="0"/>
              <a:t>4.</a:t>
            </a:r>
            <a:r>
              <a:rPr lang="zh-CN" altLang="en-US" dirty="0"/>
              <a:t>盒模型</a:t>
            </a:r>
          </a:p>
          <a:p>
            <a:endParaRPr lang="zh-CN" altLang="en-US" dirty="0"/>
          </a:p>
        </p:txBody>
      </p:sp>
      <p:pic>
        <p:nvPicPr>
          <p:cNvPr id="7" name="图片 6">
            <a:hlinkClick r:id="rId3" action="ppaction://hlinkfile"/>
            <a:extLst>
              <a:ext uri="{FF2B5EF4-FFF2-40B4-BE49-F238E27FC236}">
                <a16:creationId xmlns:a16="http://schemas.microsoft.com/office/drawing/2014/main" id="{8CB90D6B-225C-46E1-8212-87D34537FEB6}"/>
              </a:ext>
            </a:extLst>
          </p:cNvPr>
          <p:cNvPicPr>
            <a:picLocks noChangeAspect="1"/>
          </p:cNvPicPr>
          <p:nvPr/>
        </p:nvPicPr>
        <p:blipFill>
          <a:blip r:embed="rId4"/>
          <a:stretch>
            <a:fillRect/>
          </a:stretch>
        </p:blipFill>
        <p:spPr>
          <a:xfrm>
            <a:off x="1600605" y="-7778"/>
            <a:ext cx="5572687" cy="6858000"/>
          </a:xfrm>
          <a:prstGeom prst="rect">
            <a:avLst/>
          </a:prstGeom>
        </p:spPr>
      </p:pic>
      <p:pic>
        <p:nvPicPr>
          <p:cNvPr id="10" name="图片 9">
            <a:extLst>
              <a:ext uri="{FF2B5EF4-FFF2-40B4-BE49-F238E27FC236}">
                <a16:creationId xmlns:a16="http://schemas.microsoft.com/office/drawing/2014/main" id="{B8EB8A55-8A6A-4CEF-B112-03C32B481054}"/>
              </a:ext>
            </a:extLst>
          </p:cNvPr>
          <p:cNvPicPr>
            <a:picLocks noChangeAspect="1"/>
          </p:cNvPicPr>
          <p:nvPr/>
        </p:nvPicPr>
        <p:blipFill>
          <a:blip r:embed="rId5"/>
          <a:stretch>
            <a:fillRect/>
          </a:stretch>
        </p:blipFill>
        <p:spPr>
          <a:xfrm>
            <a:off x="6119804" y="2381381"/>
            <a:ext cx="5961905" cy="2095238"/>
          </a:xfrm>
          <a:prstGeom prst="rect">
            <a:avLst/>
          </a:prstGeom>
        </p:spPr>
      </p:pic>
    </p:spTree>
    <p:extLst>
      <p:ext uri="{BB962C8B-B14F-4D97-AF65-F5344CB8AC3E}">
        <p14:creationId xmlns:p14="http://schemas.microsoft.com/office/powerpoint/2010/main" val="3136246103"/>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9BAA5C-8760-4A0C-BE5F-5A878637ABEA}"/>
              </a:ext>
            </a:extLst>
          </p:cNvPr>
          <p:cNvSpPr>
            <a:spLocks noGrp="1"/>
          </p:cNvSpPr>
          <p:nvPr>
            <p:ph type="sldNum" sz="quarter" idx="12"/>
          </p:nvPr>
        </p:nvSpPr>
        <p:spPr/>
        <p:txBody>
          <a:bodyPr/>
          <a:lstStyle/>
          <a:p>
            <a:fld id="{D12C7F20-4EEE-4847-AC76-B538472E8A39}" type="slidenum">
              <a:rPr lang="zh-CN" altLang="en-US" smtClean="0"/>
              <a:pPr/>
              <a:t>3</a:t>
            </a:fld>
            <a:endParaRPr lang="zh-CN" altLang="en-US"/>
          </a:p>
        </p:txBody>
      </p:sp>
      <p:sp>
        <p:nvSpPr>
          <p:cNvPr id="3" name="文本占位符 2">
            <a:extLst>
              <a:ext uri="{FF2B5EF4-FFF2-40B4-BE49-F238E27FC236}">
                <a16:creationId xmlns:a16="http://schemas.microsoft.com/office/drawing/2014/main" id="{5D07B6FB-AB92-4F33-A5B1-87EBA1ED34AE}"/>
              </a:ext>
            </a:extLst>
          </p:cNvPr>
          <p:cNvSpPr>
            <a:spLocks noGrp="1"/>
          </p:cNvSpPr>
          <p:nvPr>
            <p:ph type="body" sz="quarter" idx="15"/>
          </p:nvPr>
        </p:nvSpPr>
        <p:spPr/>
        <p:txBody>
          <a:bodyPr/>
          <a:lstStyle/>
          <a:p>
            <a:r>
              <a:rPr lang="en-US" altLang="zh-CN" dirty="0"/>
              <a:t>CSS</a:t>
            </a:r>
            <a:r>
              <a:rPr lang="zh-CN" altLang="en-US" dirty="0"/>
              <a:t>规则</a:t>
            </a:r>
          </a:p>
          <a:p>
            <a:pPr lvl="1">
              <a:buNone/>
            </a:pPr>
            <a:r>
              <a:rPr lang="en-US" altLang="zh-CN" dirty="0"/>
              <a:t>selector {declaration1; declaration2; ... </a:t>
            </a:r>
            <a:r>
              <a:rPr lang="en-US" altLang="zh-CN" dirty="0" err="1"/>
              <a:t>declarationN</a:t>
            </a:r>
            <a:r>
              <a:rPr lang="en-US" altLang="zh-CN" dirty="0"/>
              <a:t> }</a:t>
            </a:r>
          </a:p>
          <a:p>
            <a:pPr lvl="1"/>
            <a:r>
              <a:rPr lang="en-US" altLang="zh-CN" dirty="0"/>
              <a:t>selector</a:t>
            </a:r>
            <a:r>
              <a:rPr lang="zh-CN" altLang="en-US" dirty="0"/>
              <a:t>：需要改变样式的</a:t>
            </a:r>
            <a:r>
              <a:rPr lang="en-US" altLang="zh-CN" dirty="0"/>
              <a:t>HTML</a:t>
            </a:r>
            <a:r>
              <a:rPr lang="zh-CN" altLang="en-US" dirty="0"/>
              <a:t>元素</a:t>
            </a:r>
          </a:p>
          <a:p>
            <a:pPr lvl="1"/>
            <a:r>
              <a:rPr lang="en-US" altLang="zh-CN" dirty="0"/>
              <a:t>declaration=</a:t>
            </a:r>
            <a:r>
              <a:rPr lang="zh-CN" altLang="en-US" dirty="0"/>
              <a:t>属性：值</a:t>
            </a:r>
          </a:p>
          <a:p>
            <a:pPr lvl="1"/>
            <a:endParaRPr lang="zh-CN" altLang="en-US" dirty="0"/>
          </a:p>
        </p:txBody>
      </p:sp>
      <p:sp>
        <p:nvSpPr>
          <p:cNvPr id="4" name="文本占位符 3">
            <a:extLst>
              <a:ext uri="{FF2B5EF4-FFF2-40B4-BE49-F238E27FC236}">
                <a16:creationId xmlns:a16="http://schemas.microsoft.com/office/drawing/2014/main" id="{FC250328-46ED-425A-B072-CF5003CCBB01}"/>
              </a:ext>
            </a:extLst>
          </p:cNvPr>
          <p:cNvSpPr>
            <a:spLocks noGrp="1"/>
          </p:cNvSpPr>
          <p:nvPr>
            <p:ph type="body" sz="quarter" idx="16"/>
          </p:nvPr>
        </p:nvSpPr>
        <p:spPr/>
        <p:txBody>
          <a:bodyPr/>
          <a:lstStyle/>
          <a:p>
            <a:r>
              <a:rPr lang="en-US" altLang="zh-CN" dirty="0"/>
              <a:t>1.CSS</a:t>
            </a:r>
            <a:r>
              <a:rPr lang="zh-CN" altLang="en-US" dirty="0"/>
              <a:t>简介</a:t>
            </a:r>
          </a:p>
        </p:txBody>
      </p:sp>
      <p:pic>
        <p:nvPicPr>
          <p:cNvPr id="6" name="图片 5" descr="图形用户界面&#10;&#10;描述已自动生成">
            <a:extLst>
              <a:ext uri="{FF2B5EF4-FFF2-40B4-BE49-F238E27FC236}">
                <a16:creationId xmlns:a16="http://schemas.microsoft.com/office/drawing/2014/main" id="{E5924BD7-DCB6-49FF-ADA7-A1B72E876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239" y="2679080"/>
            <a:ext cx="6585374" cy="3718799"/>
          </a:xfrm>
          <a:prstGeom prst="rect">
            <a:avLst/>
          </a:prstGeom>
        </p:spPr>
      </p:pic>
    </p:spTree>
    <p:extLst>
      <p:ext uri="{BB962C8B-B14F-4D97-AF65-F5344CB8AC3E}">
        <p14:creationId xmlns:p14="http://schemas.microsoft.com/office/powerpoint/2010/main" val="3194785629"/>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E94EF6-5B91-4CCF-96B1-30AA8730110F}"/>
              </a:ext>
            </a:extLst>
          </p:cNvPr>
          <p:cNvSpPr>
            <a:spLocks noGrp="1"/>
          </p:cNvSpPr>
          <p:nvPr>
            <p:ph type="sldNum" sz="quarter" idx="12"/>
          </p:nvPr>
        </p:nvSpPr>
        <p:spPr/>
        <p:txBody>
          <a:bodyPr/>
          <a:lstStyle/>
          <a:p>
            <a:fld id="{D12C7F20-4EEE-4847-AC76-B538472E8A39}" type="slidenum">
              <a:rPr lang="zh-CN" altLang="en-US" smtClean="0"/>
              <a:pPr/>
              <a:t>39</a:t>
            </a:fld>
            <a:endParaRPr lang="zh-CN" altLang="en-US"/>
          </a:p>
        </p:txBody>
      </p:sp>
      <p:sp>
        <p:nvSpPr>
          <p:cNvPr id="3" name="文本占位符 2">
            <a:extLst>
              <a:ext uri="{FF2B5EF4-FFF2-40B4-BE49-F238E27FC236}">
                <a16:creationId xmlns:a16="http://schemas.microsoft.com/office/drawing/2014/main" id="{B6EA345E-5B88-4D1F-95A6-60070A0EEC17}"/>
              </a:ext>
            </a:extLst>
          </p:cNvPr>
          <p:cNvSpPr>
            <a:spLocks noGrp="1"/>
          </p:cNvSpPr>
          <p:nvPr>
            <p:ph type="body" sz="quarter" idx="15"/>
          </p:nvPr>
        </p:nvSpPr>
        <p:spPr/>
        <p:txBody>
          <a:bodyPr/>
          <a:lstStyle/>
          <a:p>
            <a:r>
              <a:rPr lang="zh-CN" altLang="en-US" dirty="0"/>
              <a:t>外边距折叠</a:t>
            </a:r>
            <a:endParaRPr lang="en-US" altLang="zh-CN" dirty="0"/>
          </a:p>
          <a:p>
            <a:pPr lvl="1"/>
            <a:r>
              <a:rPr lang="zh-CN" altLang="en-US" dirty="0"/>
              <a:t>有两个外边距相接的元素，这些外边距将合并为一个外边距</a:t>
            </a:r>
            <a:endParaRPr lang="en-US" altLang="zh-CN" dirty="0"/>
          </a:p>
          <a:p>
            <a:pPr lvl="1"/>
            <a:r>
              <a:rPr lang="zh-CN" altLang="en-US" dirty="0"/>
              <a:t>即最大的单个外边距的大小</a:t>
            </a:r>
          </a:p>
        </p:txBody>
      </p:sp>
      <p:sp>
        <p:nvSpPr>
          <p:cNvPr id="4" name="文本占位符 3">
            <a:extLst>
              <a:ext uri="{FF2B5EF4-FFF2-40B4-BE49-F238E27FC236}">
                <a16:creationId xmlns:a16="http://schemas.microsoft.com/office/drawing/2014/main" id="{0A953B3A-96F6-47B0-B5A3-5DF20309B954}"/>
              </a:ext>
            </a:extLst>
          </p:cNvPr>
          <p:cNvSpPr>
            <a:spLocks noGrp="1"/>
          </p:cNvSpPr>
          <p:nvPr>
            <p:ph type="body" sz="quarter" idx="16"/>
          </p:nvPr>
        </p:nvSpPr>
        <p:spPr/>
        <p:txBody>
          <a:bodyPr/>
          <a:lstStyle/>
          <a:p>
            <a:r>
              <a:rPr lang="en-US" altLang="zh-CN" dirty="0"/>
              <a:t>4.</a:t>
            </a:r>
            <a:r>
              <a:rPr lang="zh-CN" altLang="en-US" dirty="0"/>
              <a:t>盒模型</a:t>
            </a:r>
          </a:p>
          <a:p>
            <a:endParaRPr lang="zh-CN" altLang="en-US" dirty="0"/>
          </a:p>
        </p:txBody>
      </p:sp>
      <p:pic>
        <p:nvPicPr>
          <p:cNvPr id="6" name="图片 5">
            <a:hlinkClick r:id="rId3" action="ppaction://hlinkfile"/>
            <a:extLst>
              <a:ext uri="{FF2B5EF4-FFF2-40B4-BE49-F238E27FC236}">
                <a16:creationId xmlns:a16="http://schemas.microsoft.com/office/drawing/2014/main" id="{82056168-D0D0-4491-9761-45D5CB8A2420}"/>
              </a:ext>
            </a:extLst>
          </p:cNvPr>
          <p:cNvPicPr>
            <a:picLocks noChangeAspect="1"/>
          </p:cNvPicPr>
          <p:nvPr/>
        </p:nvPicPr>
        <p:blipFill>
          <a:blip r:embed="rId4"/>
          <a:stretch>
            <a:fillRect/>
          </a:stretch>
        </p:blipFill>
        <p:spPr>
          <a:xfrm>
            <a:off x="2240023" y="640507"/>
            <a:ext cx="5466667" cy="6152381"/>
          </a:xfrm>
          <a:prstGeom prst="rect">
            <a:avLst/>
          </a:prstGeom>
        </p:spPr>
      </p:pic>
      <p:pic>
        <p:nvPicPr>
          <p:cNvPr id="10" name="图片 9">
            <a:extLst>
              <a:ext uri="{FF2B5EF4-FFF2-40B4-BE49-F238E27FC236}">
                <a16:creationId xmlns:a16="http://schemas.microsoft.com/office/drawing/2014/main" id="{E71AE486-1B1F-4DAF-B674-F4FA1F893585}"/>
              </a:ext>
            </a:extLst>
          </p:cNvPr>
          <p:cNvPicPr>
            <a:picLocks noChangeAspect="1"/>
          </p:cNvPicPr>
          <p:nvPr/>
        </p:nvPicPr>
        <p:blipFill>
          <a:blip r:embed="rId5"/>
          <a:stretch>
            <a:fillRect/>
          </a:stretch>
        </p:blipFill>
        <p:spPr>
          <a:xfrm>
            <a:off x="8002156" y="2929040"/>
            <a:ext cx="1952381" cy="1295238"/>
          </a:xfrm>
          <a:prstGeom prst="rect">
            <a:avLst/>
          </a:prstGeom>
        </p:spPr>
      </p:pic>
    </p:spTree>
    <p:extLst>
      <p:ext uri="{BB962C8B-B14F-4D97-AF65-F5344CB8AC3E}">
        <p14:creationId xmlns:p14="http://schemas.microsoft.com/office/powerpoint/2010/main" val="337575076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E94EF6-5B91-4CCF-96B1-30AA8730110F}"/>
              </a:ext>
            </a:extLst>
          </p:cNvPr>
          <p:cNvSpPr>
            <a:spLocks noGrp="1"/>
          </p:cNvSpPr>
          <p:nvPr>
            <p:ph type="sldNum" sz="quarter" idx="12"/>
          </p:nvPr>
        </p:nvSpPr>
        <p:spPr/>
        <p:txBody>
          <a:bodyPr/>
          <a:lstStyle/>
          <a:p>
            <a:fld id="{D12C7F20-4EEE-4847-AC76-B538472E8A39}" type="slidenum">
              <a:rPr lang="zh-CN" altLang="en-US" smtClean="0"/>
              <a:pPr/>
              <a:t>40</a:t>
            </a:fld>
            <a:endParaRPr lang="zh-CN" altLang="en-US"/>
          </a:p>
        </p:txBody>
      </p:sp>
      <p:sp>
        <p:nvSpPr>
          <p:cNvPr id="3" name="文本占位符 2">
            <a:extLst>
              <a:ext uri="{FF2B5EF4-FFF2-40B4-BE49-F238E27FC236}">
                <a16:creationId xmlns:a16="http://schemas.microsoft.com/office/drawing/2014/main" id="{B6EA345E-5B88-4D1F-95A6-60070A0EEC17}"/>
              </a:ext>
            </a:extLst>
          </p:cNvPr>
          <p:cNvSpPr>
            <a:spLocks noGrp="1"/>
          </p:cNvSpPr>
          <p:nvPr>
            <p:ph type="body" sz="quarter" idx="15"/>
          </p:nvPr>
        </p:nvSpPr>
        <p:spPr/>
        <p:txBody>
          <a:bodyPr/>
          <a:lstStyle/>
          <a:p>
            <a:r>
              <a:rPr lang="zh-CN" altLang="en-US" dirty="0"/>
              <a:t>边框</a:t>
            </a:r>
            <a:endParaRPr lang="en-US" altLang="zh-CN" dirty="0"/>
          </a:p>
          <a:p>
            <a:pPr lvl="1"/>
            <a:r>
              <a:rPr lang="zh-CN" altLang="en-US" dirty="0"/>
              <a:t>边距和填充框之间绘制的</a:t>
            </a:r>
            <a:endParaRPr lang="en-US" altLang="zh-CN" dirty="0"/>
          </a:p>
          <a:p>
            <a:pPr lvl="1"/>
            <a:r>
              <a:rPr lang="zh-CN" altLang="en-US" dirty="0"/>
              <a:t>为边框设置样式时，有大量的属性可以使用</a:t>
            </a:r>
            <a:endParaRPr lang="en-US" altLang="zh-CN" dirty="0"/>
          </a:p>
          <a:p>
            <a:pPr lvl="2"/>
            <a:r>
              <a:rPr lang="zh-CN" altLang="en-US" dirty="0"/>
              <a:t>有四个边框，每个边框都有样式、宽度和颜色，我们可能需要对它们进行操作</a:t>
            </a:r>
          </a:p>
        </p:txBody>
      </p:sp>
      <p:sp>
        <p:nvSpPr>
          <p:cNvPr id="4" name="文本占位符 3">
            <a:extLst>
              <a:ext uri="{FF2B5EF4-FFF2-40B4-BE49-F238E27FC236}">
                <a16:creationId xmlns:a16="http://schemas.microsoft.com/office/drawing/2014/main" id="{0A953B3A-96F6-47B0-B5A3-5DF20309B954}"/>
              </a:ext>
            </a:extLst>
          </p:cNvPr>
          <p:cNvSpPr>
            <a:spLocks noGrp="1"/>
          </p:cNvSpPr>
          <p:nvPr>
            <p:ph type="body" sz="quarter" idx="16"/>
          </p:nvPr>
        </p:nvSpPr>
        <p:spPr/>
        <p:txBody>
          <a:bodyPr/>
          <a:lstStyle/>
          <a:p>
            <a:r>
              <a:rPr lang="en-US" altLang="zh-CN" dirty="0"/>
              <a:t>4.</a:t>
            </a:r>
            <a:r>
              <a:rPr lang="zh-CN" altLang="en-US" dirty="0"/>
              <a:t>盒模型</a:t>
            </a:r>
          </a:p>
          <a:p>
            <a:endParaRPr lang="zh-CN" altLang="en-US" dirty="0"/>
          </a:p>
        </p:txBody>
      </p:sp>
      <p:pic>
        <p:nvPicPr>
          <p:cNvPr id="6" name="图片 5">
            <a:extLst>
              <a:ext uri="{FF2B5EF4-FFF2-40B4-BE49-F238E27FC236}">
                <a16:creationId xmlns:a16="http://schemas.microsoft.com/office/drawing/2014/main" id="{4B749AE9-0FB8-4BF7-B468-3BE9951B9D9B}"/>
              </a:ext>
            </a:extLst>
          </p:cNvPr>
          <p:cNvPicPr>
            <a:picLocks noChangeAspect="1"/>
          </p:cNvPicPr>
          <p:nvPr/>
        </p:nvPicPr>
        <p:blipFill>
          <a:blip r:embed="rId3"/>
          <a:stretch>
            <a:fillRect/>
          </a:stretch>
        </p:blipFill>
        <p:spPr>
          <a:xfrm>
            <a:off x="1627629" y="3205190"/>
            <a:ext cx="1561905" cy="1466667"/>
          </a:xfrm>
          <a:prstGeom prst="rect">
            <a:avLst/>
          </a:prstGeom>
        </p:spPr>
      </p:pic>
      <p:pic>
        <p:nvPicPr>
          <p:cNvPr id="9" name="图片 8">
            <a:extLst>
              <a:ext uri="{FF2B5EF4-FFF2-40B4-BE49-F238E27FC236}">
                <a16:creationId xmlns:a16="http://schemas.microsoft.com/office/drawing/2014/main" id="{2A18C8EF-E24A-4DDE-A1EF-43D8F2F67B0B}"/>
              </a:ext>
            </a:extLst>
          </p:cNvPr>
          <p:cNvPicPr>
            <a:picLocks noChangeAspect="1"/>
          </p:cNvPicPr>
          <p:nvPr/>
        </p:nvPicPr>
        <p:blipFill>
          <a:blip r:embed="rId4"/>
          <a:stretch>
            <a:fillRect/>
          </a:stretch>
        </p:blipFill>
        <p:spPr>
          <a:xfrm>
            <a:off x="4353718" y="3429000"/>
            <a:ext cx="1371429" cy="1019048"/>
          </a:xfrm>
          <a:prstGeom prst="rect">
            <a:avLst/>
          </a:prstGeom>
        </p:spPr>
      </p:pic>
      <p:pic>
        <p:nvPicPr>
          <p:cNvPr id="11" name="图片 10">
            <a:extLst>
              <a:ext uri="{FF2B5EF4-FFF2-40B4-BE49-F238E27FC236}">
                <a16:creationId xmlns:a16="http://schemas.microsoft.com/office/drawing/2014/main" id="{341271CA-C5C4-4138-95AB-0913E27E5A65}"/>
              </a:ext>
            </a:extLst>
          </p:cNvPr>
          <p:cNvPicPr>
            <a:picLocks noChangeAspect="1"/>
          </p:cNvPicPr>
          <p:nvPr/>
        </p:nvPicPr>
        <p:blipFill>
          <a:blip r:embed="rId5"/>
          <a:stretch>
            <a:fillRect/>
          </a:stretch>
        </p:blipFill>
        <p:spPr>
          <a:xfrm>
            <a:off x="7152568" y="2464078"/>
            <a:ext cx="1961905" cy="4114286"/>
          </a:xfrm>
          <a:prstGeom prst="rect">
            <a:avLst/>
          </a:prstGeom>
        </p:spPr>
      </p:pic>
      <p:pic>
        <p:nvPicPr>
          <p:cNvPr id="7" name="图片 6">
            <a:hlinkClick r:id="rId6" action="ppaction://hlinkfile"/>
            <a:extLst>
              <a:ext uri="{FF2B5EF4-FFF2-40B4-BE49-F238E27FC236}">
                <a16:creationId xmlns:a16="http://schemas.microsoft.com/office/drawing/2014/main" id="{11DAD0EA-135B-4403-98E4-7BCD45028675}"/>
              </a:ext>
            </a:extLst>
          </p:cNvPr>
          <p:cNvPicPr>
            <a:picLocks noChangeAspect="1"/>
          </p:cNvPicPr>
          <p:nvPr/>
        </p:nvPicPr>
        <p:blipFill>
          <a:blip r:embed="rId7"/>
          <a:stretch>
            <a:fillRect/>
          </a:stretch>
        </p:blipFill>
        <p:spPr>
          <a:xfrm>
            <a:off x="1218758" y="-7778"/>
            <a:ext cx="6144398" cy="6858000"/>
          </a:xfrm>
          <a:prstGeom prst="rect">
            <a:avLst/>
          </a:prstGeom>
        </p:spPr>
      </p:pic>
      <p:pic>
        <p:nvPicPr>
          <p:cNvPr id="12" name="图片 11">
            <a:extLst>
              <a:ext uri="{FF2B5EF4-FFF2-40B4-BE49-F238E27FC236}">
                <a16:creationId xmlns:a16="http://schemas.microsoft.com/office/drawing/2014/main" id="{52C8B157-D9CF-4FC3-97E3-3F8431841A8E}"/>
              </a:ext>
            </a:extLst>
          </p:cNvPr>
          <p:cNvPicPr>
            <a:picLocks noChangeAspect="1"/>
          </p:cNvPicPr>
          <p:nvPr/>
        </p:nvPicPr>
        <p:blipFill>
          <a:blip r:embed="rId8"/>
          <a:stretch>
            <a:fillRect/>
          </a:stretch>
        </p:blipFill>
        <p:spPr>
          <a:xfrm>
            <a:off x="6453401" y="1040710"/>
            <a:ext cx="5578831" cy="698638"/>
          </a:xfrm>
          <a:prstGeom prst="rect">
            <a:avLst/>
          </a:prstGeom>
        </p:spPr>
      </p:pic>
    </p:spTree>
    <p:extLst>
      <p:ext uri="{BB962C8B-B14F-4D97-AF65-F5344CB8AC3E}">
        <p14:creationId xmlns:p14="http://schemas.microsoft.com/office/powerpoint/2010/main" val="383942309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E94EF6-5B91-4CCF-96B1-30AA8730110F}"/>
              </a:ext>
            </a:extLst>
          </p:cNvPr>
          <p:cNvSpPr>
            <a:spLocks noGrp="1"/>
          </p:cNvSpPr>
          <p:nvPr>
            <p:ph type="sldNum" sz="quarter" idx="12"/>
          </p:nvPr>
        </p:nvSpPr>
        <p:spPr/>
        <p:txBody>
          <a:bodyPr/>
          <a:lstStyle/>
          <a:p>
            <a:fld id="{D12C7F20-4EEE-4847-AC76-B538472E8A39}" type="slidenum">
              <a:rPr lang="zh-CN" altLang="en-US" smtClean="0"/>
              <a:pPr/>
              <a:t>41</a:t>
            </a:fld>
            <a:endParaRPr lang="zh-CN" altLang="en-US"/>
          </a:p>
        </p:txBody>
      </p:sp>
      <p:sp>
        <p:nvSpPr>
          <p:cNvPr id="3" name="文本占位符 2">
            <a:extLst>
              <a:ext uri="{FF2B5EF4-FFF2-40B4-BE49-F238E27FC236}">
                <a16:creationId xmlns:a16="http://schemas.microsoft.com/office/drawing/2014/main" id="{B6EA345E-5B88-4D1F-95A6-60070A0EEC17}"/>
              </a:ext>
            </a:extLst>
          </p:cNvPr>
          <p:cNvSpPr>
            <a:spLocks noGrp="1"/>
          </p:cNvSpPr>
          <p:nvPr>
            <p:ph type="body" sz="quarter" idx="15"/>
          </p:nvPr>
        </p:nvSpPr>
        <p:spPr/>
        <p:txBody>
          <a:bodyPr/>
          <a:lstStyle/>
          <a:p>
            <a:r>
              <a:rPr lang="zh-CN" altLang="en-US" dirty="0"/>
              <a:t>内边距</a:t>
            </a:r>
            <a:endParaRPr lang="en-US" altLang="zh-CN" dirty="0"/>
          </a:p>
          <a:p>
            <a:pPr lvl="1"/>
            <a:r>
              <a:rPr lang="zh-CN" altLang="en-US" dirty="0"/>
              <a:t>内边距位于边框和内容区域之间</a:t>
            </a:r>
            <a:endParaRPr lang="en-US" altLang="zh-CN" dirty="0"/>
          </a:p>
          <a:p>
            <a:pPr lvl="1"/>
            <a:r>
              <a:rPr lang="zh-CN" altLang="en-US" dirty="0"/>
              <a:t>不能有负数量的内边距，所以值必须是</a:t>
            </a:r>
            <a:r>
              <a:rPr lang="en-US" altLang="zh-CN" dirty="0"/>
              <a:t>0</a:t>
            </a:r>
            <a:r>
              <a:rPr lang="zh-CN" altLang="en-US" dirty="0"/>
              <a:t>或正的值</a:t>
            </a:r>
            <a:endParaRPr lang="en-US" altLang="zh-CN" dirty="0"/>
          </a:p>
          <a:p>
            <a:pPr lvl="1"/>
            <a:endParaRPr lang="zh-CN" altLang="en-US" dirty="0"/>
          </a:p>
        </p:txBody>
      </p:sp>
      <p:sp>
        <p:nvSpPr>
          <p:cNvPr id="4" name="文本占位符 3">
            <a:extLst>
              <a:ext uri="{FF2B5EF4-FFF2-40B4-BE49-F238E27FC236}">
                <a16:creationId xmlns:a16="http://schemas.microsoft.com/office/drawing/2014/main" id="{0A953B3A-96F6-47B0-B5A3-5DF20309B954}"/>
              </a:ext>
            </a:extLst>
          </p:cNvPr>
          <p:cNvSpPr>
            <a:spLocks noGrp="1"/>
          </p:cNvSpPr>
          <p:nvPr>
            <p:ph type="body" sz="quarter" idx="16"/>
          </p:nvPr>
        </p:nvSpPr>
        <p:spPr/>
        <p:txBody>
          <a:bodyPr/>
          <a:lstStyle/>
          <a:p>
            <a:r>
              <a:rPr lang="en-US" altLang="zh-CN" dirty="0"/>
              <a:t>4.</a:t>
            </a:r>
            <a:r>
              <a:rPr lang="zh-CN" altLang="en-US" dirty="0"/>
              <a:t>盒模型</a:t>
            </a:r>
          </a:p>
          <a:p>
            <a:endParaRPr lang="zh-CN" altLang="en-US" dirty="0"/>
          </a:p>
        </p:txBody>
      </p:sp>
      <p:pic>
        <p:nvPicPr>
          <p:cNvPr id="7" name="图片 6">
            <a:extLst>
              <a:ext uri="{FF2B5EF4-FFF2-40B4-BE49-F238E27FC236}">
                <a16:creationId xmlns:a16="http://schemas.microsoft.com/office/drawing/2014/main" id="{84F89396-B72F-478C-ABBA-735B3100F4BC}"/>
              </a:ext>
            </a:extLst>
          </p:cNvPr>
          <p:cNvPicPr>
            <a:picLocks noChangeAspect="1"/>
          </p:cNvPicPr>
          <p:nvPr/>
        </p:nvPicPr>
        <p:blipFill>
          <a:blip r:embed="rId3"/>
          <a:stretch>
            <a:fillRect/>
          </a:stretch>
        </p:blipFill>
        <p:spPr>
          <a:xfrm>
            <a:off x="1427601" y="2381130"/>
            <a:ext cx="1504762" cy="1400000"/>
          </a:xfrm>
          <a:prstGeom prst="rect">
            <a:avLst/>
          </a:prstGeom>
        </p:spPr>
      </p:pic>
      <p:pic>
        <p:nvPicPr>
          <p:cNvPr id="6" name="图片 5">
            <a:extLst>
              <a:ext uri="{FF2B5EF4-FFF2-40B4-BE49-F238E27FC236}">
                <a16:creationId xmlns:a16="http://schemas.microsoft.com/office/drawing/2014/main" id="{99CF13C6-A526-42CE-AE62-D6B921F4F32F}"/>
              </a:ext>
            </a:extLst>
          </p:cNvPr>
          <p:cNvPicPr>
            <a:picLocks noChangeAspect="1"/>
          </p:cNvPicPr>
          <p:nvPr/>
        </p:nvPicPr>
        <p:blipFill>
          <a:blip r:embed="rId4"/>
          <a:stretch>
            <a:fillRect/>
          </a:stretch>
        </p:blipFill>
        <p:spPr>
          <a:xfrm>
            <a:off x="1913119" y="0"/>
            <a:ext cx="5822302" cy="6858000"/>
          </a:xfrm>
          <a:prstGeom prst="rect">
            <a:avLst/>
          </a:prstGeom>
        </p:spPr>
      </p:pic>
      <p:pic>
        <p:nvPicPr>
          <p:cNvPr id="9" name="图片 8">
            <a:extLst>
              <a:ext uri="{FF2B5EF4-FFF2-40B4-BE49-F238E27FC236}">
                <a16:creationId xmlns:a16="http://schemas.microsoft.com/office/drawing/2014/main" id="{0C2F75AF-3CD9-4925-B339-80890ACFB57E}"/>
              </a:ext>
            </a:extLst>
          </p:cNvPr>
          <p:cNvPicPr>
            <a:picLocks noChangeAspect="1"/>
          </p:cNvPicPr>
          <p:nvPr/>
        </p:nvPicPr>
        <p:blipFill>
          <a:blip r:embed="rId5"/>
          <a:stretch>
            <a:fillRect/>
          </a:stretch>
        </p:blipFill>
        <p:spPr>
          <a:xfrm>
            <a:off x="6178287" y="2747825"/>
            <a:ext cx="5914286" cy="1123810"/>
          </a:xfrm>
          <a:prstGeom prst="rect">
            <a:avLst/>
          </a:prstGeom>
        </p:spPr>
      </p:pic>
    </p:spTree>
    <p:extLst>
      <p:ext uri="{BB962C8B-B14F-4D97-AF65-F5344CB8AC3E}">
        <p14:creationId xmlns:p14="http://schemas.microsoft.com/office/powerpoint/2010/main" val="323527122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E94EF6-5B91-4CCF-96B1-30AA8730110F}"/>
              </a:ext>
            </a:extLst>
          </p:cNvPr>
          <p:cNvSpPr>
            <a:spLocks noGrp="1"/>
          </p:cNvSpPr>
          <p:nvPr>
            <p:ph type="sldNum" sz="quarter" idx="12"/>
          </p:nvPr>
        </p:nvSpPr>
        <p:spPr/>
        <p:txBody>
          <a:bodyPr/>
          <a:lstStyle/>
          <a:p>
            <a:fld id="{D12C7F20-4EEE-4847-AC76-B538472E8A39}" type="slidenum">
              <a:rPr lang="zh-CN" altLang="en-US" smtClean="0"/>
              <a:pPr/>
              <a:t>42</a:t>
            </a:fld>
            <a:endParaRPr lang="zh-CN" altLang="en-US"/>
          </a:p>
        </p:txBody>
      </p:sp>
      <p:sp>
        <p:nvSpPr>
          <p:cNvPr id="3" name="文本占位符 2">
            <a:extLst>
              <a:ext uri="{FF2B5EF4-FFF2-40B4-BE49-F238E27FC236}">
                <a16:creationId xmlns:a16="http://schemas.microsoft.com/office/drawing/2014/main" id="{B6EA345E-5B88-4D1F-95A6-60070A0EEC17}"/>
              </a:ext>
            </a:extLst>
          </p:cNvPr>
          <p:cNvSpPr>
            <a:spLocks noGrp="1"/>
          </p:cNvSpPr>
          <p:nvPr>
            <p:ph type="body" sz="quarter" idx="15"/>
          </p:nvPr>
        </p:nvSpPr>
        <p:spPr/>
        <p:txBody>
          <a:bodyPr/>
          <a:lstStyle/>
          <a:p>
            <a:r>
              <a:rPr lang="zh-CN" altLang="en-US" dirty="0"/>
              <a:t>盒子模型和内联盒子</a:t>
            </a:r>
            <a:endParaRPr lang="en-US" altLang="zh-CN" dirty="0"/>
          </a:p>
          <a:p>
            <a:pPr lvl="1"/>
            <a:r>
              <a:rPr lang="zh-CN" altLang="en-US" dirty="0"/>
              <a:t>以上所有的方法都完全适用于块级盒子</a:t>
            </a:r>
            <a:endParaRPr lang="en-US" altLang="zh-CN" dirty="0"/>
          </a:p>
          <a:p>
            <a:pPr lvl="1"/>
            <a:r>
              <a:rPr lang="zh-CN" altLang="en-US" dirty="0"/>
              <a:t>有些属性也可以应用于内联盒子，例如由</a:t>
            </a:r>
            <a:r>
              <a:rPr lang="en-US" altLang="zh-CN" dirty="0"/>
              <a:t>&lt;span&gt;</a:t>
            </a:r>
            <a:r>
              <a:rPr lang="zh-CN" altLang="en-US" dirty="0"/>
              <a:t>元素创建的那些内联盒子</a:t>
            </a:r>
            <a:endParaRPr lang="en-US" altLang="zh-CN" dirty="0"/>
          </a:p>
          <a:p>
            <a:pPr lvl="1"/>
            <a:endParaRPr lang="zh-CN" altLang="en-US" dirty="0"/>
          </a:p>
        </p:txBody>
      </p:sp>
      <p:sp>
        <p:nvSpPr>
          <p:cNvPr id="4" name="文本占位符 3">
            <a:extLst>
              <a:ext uri="{FF2B5EF4-FFF2-40B4-BE49-F238E27FC236}">
                <a16:creationId xmlns:a16="http://schemas.microsoft.com/office/drawing/2014/main" id="{0A953B3A-96F6-47B0-B5A3-5DF20309B954}"/>
              </a:ext>
            </a:extLst>
          </p:cNvPr>
          <p:cNvSpPr>
            <a:spLocks noGrp="1"/>
          </p:cNvSpPr>
          <p:nvPr>
            <p:ph type="body" sz="quarter" idx="16"/>
          </p:nvPr>
        </p:nvSpPr>
        <p:spPr/>
        <p:txBody>
          <a:bodyPr/>
          <a:lstStyle/>
          <a:p>
            <a:r>
              <a:rPr lang="en-US" altLang="zh-CN" dirty="0"/>
              <a:t>4.</a:t>
            </a:r>
            <a:r>
              <a:rPr lang="zh-CN" altLang="en-US" dirty="0"/>
              <a:t>盒模型</a:t>
            </a:r>
          </a:p>
          <a:p>
            <a:endParaRPr lang="zh-CN" altLang="en-US" dirty="0"/>
          </a:p>
        </p:txBody>
      </p:sp>
      <p:pic>
        <p:nvPicPr>
          <p:cNvPr id="9" name="图片 8">
            <a:hlinkClick r:id="rId3" action="ppaction://hlinkfile"/>
            <a:extLst>
              <a:ext uri="{FF2B5EF4-FFF2-40B4-BE49-F238E27FC236}">
                <a16:creationId xmlns:a16="http://schemas.microsoft.com/office/drawing/2014/main" id="{D941F1C1-ACA9-45DC-BCB6-4A0D137EED8D}"/>
              </a:ext>
            </a:extLst>
          </p:cNvPr>
          <p:cNvPicPr>
            <a:picLocks noChangeAspect="1"/>
          </p:cNvPicPr>
          <p:nvPr/>
        </p:nvPicPr>
        <p:blipFill>
          <a:blip r:embed="rId4"/>
          <a:stretch>
            <a:fillRect/>
          </a:stretch>
        </p:blipFill>
        <p:spPr>
          <a:xfrm>
            <a:off x="356351" y="500493"/>
            <a:ext cx="9469279" cy="6058499"/>
          </a:xfrm>
          <a:prstGeom prst="rect">
            <a:avLst/>
          </a:prstGeom>
        </p:spPr>
      </p:pic>
      <p:pic>
        <p:nvPicPr>
          <p:cNvPr id="11" name="图片 10">
            <a:extLst>
              <a:ext uri="{FF2B5EF4-FFF2-40B4-BE49-F238E27FC236}">
                <a16:creationId xmlns:a16="http://schemas.microsoft.com/office/drawing/2014/main" id="{EEA07077-BE38-4371-80AD-B8C6D21992D3}"/>
              </a:ext>
            </a:extLst>
          </p:cNvPr>
          <p:cNvPicPr>
            <a:picLocks noChangeAspect="1"/>
          </p:cNvPicPr>
          <p:nvPr/>
        </p:nvPicPr>
        <p:blipFill>
          <a:blip r:embed="rId5"/>
          <a:stretch>
            <a:fillRect/>
          </a:stretch>
        </p:blipFill>
        <p:spPr>
          <a:xfrm>
            <a:off x="6548260" y="2797411"/>
            <a:ext cx="5133333" cy="800000"/>
          </a:xfrm>
          <a:prstGeom prst="rect">
            <a:avLst/>
          </a:prstGeom>
        </p:spPr>
      </p:pic>
    </p:spTree>
    <p:extLst>
      <p:ext uri="{BB962C8B-B14F-4D97-AF65-F5344CB8AC3E}">
        <p14:creationId xmlns:p14="http://schemas.microsoft.com/office/powerpoint/2010/main" val="357739520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E94EF6-5B91-4CCF-96B1-30AA8730110F}"/>
              </a:ext>
            </a:extLst>
          </p:cNvPr>
          <p:cNvSpPr>
            <a:spLocks noGrp="1"/>
          </p:cNvSpPr>
          <p:nvPr>
            <p:ph type="sldNum" sz="quarter" idx="12"/>
          </p:nvPr>
        </p:nvSpPr>
        <p:spPr/>
        <p:txBody>
          <a:bodyPr/>
          <a:lstStyle/>
          <a:p>
            <a:fld id="{D12C7F20-4EEE-4847-AC76-B538472E8A39}" type="slidenum">
              <a:rPr lang="zh-CN" altLang="en-US" smtClean="0"/>
              <a:pPr/>
              <a:t>43</a:t>
            </a:fld>
            <a:endParaRPr lang="zh-CN" altLang="en-US"/>
          </a:p>
        </p:txBody>
      </p:sp>
      <p:sp>
        <p:nvSpPr>
          <p:cNvPr id="3" name="文本占位符 2">
            <a:extLst>
              <a:ext uri="{FF2B5EF4-FFF2-40B4-BE49-F238E27FC236}">
                <a16:creationId xmlns:a16="http://schemas.microsoft.com/office/drawing/2014/main" id="{B6EA345E-5B88-4D1F-95A6-60070A0EEC17}"/>
              </a:ext>
            </a:extLst>
          </p:cNvPr>
          <p:cNvSpPr>
            <a:spLocks noGrp="1"/>
          </p:cNvSpPr>
          <p:nvPr>
            <p:ph type="body" sz="quarter" idx="15"/>
          </p:nvPr>
        </p:nvSpPr>
        <p:spPr/>
        <p:txBody>
          <a:bodyPr/>
          <a:lstStyle/>
          <a:p>
            <a:r>
              <a:rPr lang="zh-CN" altLang="en-US" dirty="0"/>
              <a:t>使用</a:t>
            </a:r>
            <a:r>
              <a:rPr lang="en-US" altLang="zh-CN" dirty="0"/>
              <a:t>display: inline-block</a:t>
            </a:r>
          </a:p>
          <a:p>
            <a:pPr lvl="1"/>
            <a:r>
              <a:rPr lang="zh-CN" altLang="en-US" dirty="0"/>
              <a:t>内联和块之间的一个中间状态</a:t>
            </a:r>
            <a:endParaRPr lang="en-US" altLang="zh-CN" dirty="0"/>
          </a:p>
          <a:p>
            <a:pPr lvl="1"/>
            <a:r>
              <a:rPr lang="zh-CN" altLang="en-US" dirty="0"/>
              <a:t>希望一个项切换到新行，但希望它可以设定宽度和高度，并避免上面看到的重叠</a:t>
            </a:r>
            <a:endParaRPr lang="en-US" altLang="zh-CN" dirty="0"/>
          </a:p>
          <a:p>
            <a:pPr lvl="1"/>
            <a:r>
              <a:rPr lang="zh-CN" altLang="en-US" dirty="0"/>
              <a:t>一个元素使用 </a:t>
            </a:r>
            <a:r>
              <a:rPr lang="en-US" altLang="zh-CN" dirty="0"/>
              <a:t>display: inline-block</a:t>
            </a:r>
            <a:r>
              <a:rPr lang="zh-CN" altLang="en-US" dirty="0"/>
              <a:t>，实现我们需要的块级的部分效果：</a:t>
            </a:r>
          </a:p>
          <a:p>
            <a:pPr lvl="2"/>
            <a:r>
              <a:rPr lang="zh-CN" altLang="en-US" dirty="0"/>
              <a:t>设置</a:t>
            </a:r>
            <a:r>
              <a:rPr lang="en-US" altLang="zh-CN" dirty="0"/>
              <a:t>width </a:t>
            </a:r>
            <a:r>
              <a:rPr lang="zh-CN" altLang="en-US" dirty="0"/>
              <a:t>和</a:t>
            </a:r>
            <a:r>
              <a:rPr lang="en-US" altLang="zh-CN" dirty="0"/>
              <a:t>height </a:t>
            </a:r>
            <a:r>
              <a:rPr lang="zh-CN" altLang="en-US" dirty="0"/>
              <a:t>属性会生效。</a:t>
            </a:r>
          </a:p>
          <a:p>
            <a:pPr lvl="2"/>
            <a:r>
              <a:rPr lang="en-US" altLang="zh-CN" dirty="0"/>
              <a:t>padding, margin, </a:t>
            </a:r>
            <a:r>
              <a:rPr lang="zh-CN" altLang="en-US" dirty="0"/>
              <a:t>以及</a:t>
            </a:r>
            <a:r>
              <a:rPr lang="en-US" altLang="zh-CN" dirty="0"/>
              <a:t>border </a:t>
            </a:r>
            <a:r>
              <a:rPr lang="zh-CN" altLang="en-US" dirty="0"/>
              <a:t>会推开其他元素。</a:t>
            </a:r>
          </a:p>
        </p:txBody>
      </p:sp>
      <p:sp>
        <p:nvSpPr>
          <p:cNvPr id="4" name="文本占位符 3">
            <a:extLst>
              <a:ext uri="{FF2B5EF4-FFF2-40B4-BE49-F238E27FC236}">
                <a16:creationId xmlns:a16="http://schemas.microsoft.com/office/drawing/2014/main" id="{0A953B3A-96F6-47B0-B5A3-5DF20309B954}"/>
              </a:ext>
            </a:extLst>
          </p:cNvPr>
          <p:cNvSpPr>
            <a:spLocks noGrp="1"/>
          </p:cNvSpPr>
          <p:nvPr>
            <p:ph type="body" sz="quarter" idx="16"/>
          </p:nvPr>
        </p:nvSpPr>
        <p:spPr/>
        <p:txBody>
          <a:bodyPr/>
          <a:lstStyle/>
          <a:p>
            <a:r>
              <a:rPr lang="en-US" altLang="zh-CN" dirty="0"/>
              <a:t>4.</a:t>
            </a:r>
            <a:r>
              <a:rPr lang="zh-CN" altLang="en-US" dirty="0"/>
              <a:t>盒模型</a:t>
            </a:r>
          </a:p>
          <a:p>
            <a:endParaRPr lang="zh-CN" altLang="en-US" dirty="0"/>
          </a:p>
        </p:txBody>
      </p:sp>
      <p:pic>
        <p:nvPicPr>
          <p:cNvPr id="6" name="图片 5">
            <a:hlinkClick r:id="rId3" action="ppaction://hlinkfile"/>
            <a:extLst>
              <a:ext uri="{FF2B5EF4-FFF2-40B4-BE49-F238E27FC236}">
                <a16:creationId xmlns:a16="http://schemas.microsoft.com/office/drawing/2014/main" id="{BC43DF4B-4B63-4324-B6ED-49DD2D30A35D}"/>
              </a:ext>
            </a:extLst>
          </p:cNvPr>
          <p:cNvPicPr>
            <a:picLocks noChangeAspect="1"/>
          </p:cNvPicPr>
          <p:nvPr/>
        </p:nvPicPr>
        <p:blipFill>
          <a:blip r:embed="rId4"/>
          <a:stretch>
            <a:fillRect/>
          </a:stretch>
        </p:blipFill>
        <p:spPr>
          <a:xfrm>
            <a:off x="159768" y="65112"/>
            <a:ext cx="9847619" cy="6523809"/>
          </a:xfrm>
          <a:prstGeom prst="rect">
            <a:avLst/>
          </a:prstGeom>
        </p:spPr>
      </p:pic>
      <p:pic>
        <p:nvPicPr>
          <p:cNvPr id="10" name="图片 9">
            <a:extLst>
              <a:ext uri="{FF2B5EF4-FFF2-40B4-BE49-F238E27FC236}">
                <a16:creationId xmlns:a16="http://schemas.microsoft.com/office/drawing/2014/main" id="{EEA6B86E-80DE-43D9-AF31-1C284142688C}"/>
              </a:ext>
            </a:extLst>
          </p:cNvPr>
          <p:cNvPicPr>
            <a:picLocks noChangeAspect="1"/>
          </p:cNvPicPr>
          <p:nvPr/>
        </p:nvPicPr>
        <p:blipFill>
          <a:blip r:embed="rId5"/>
          <a:stretch>
            <a:fillRect/>
          </a:stretch>
        </p:blipFill>
        <p:spPr>
          <a:xfrm>
            <a:off x="6860792" y="2131242"/>
            <a:ext cx="5219048" cy="2019048"/>
          </a:xfrm>
          <a:prstGeom prst="rect">
            <a:avLst/>
          </a:prstGeom>
        </p:spPr>
      </p:pic>
    </p:spTree>
    <p:extLst>
      <p:ext uri="{BB962C8B-B14F-4D97-AF65-F5344CB8AC3E}">
        <p14:creationId xmlns:p14="http://schemas.microsoft.com/office/powerpoint/2010/main" val="1812345643"/>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1000"/>
                                        <p:tgtEl>
                                          <p:spTgt spid="3">
                                            <p:txEl>
                                              <p:pRg st="5" end="5"/>
                                            </p:txEl>
                                          </p:spTgt>
                                        </p:tgtEl>
                                      </p:cBhvr>
                                    </p:animEffect>
                                    <p:anim calcmode="lin" valueType="num">
                                      <p:cBhvr>
                                        <p:cTn id="2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96102F-ED18-46AE-8B2B-2B4E107CB4BD}"/>
              </a:ext>
            </a:extLst>
          </p:cNvPr>
          <p:cNvSpPr>
            <a:spLocks noGrp="1"/>
          </p:cNvSpPr>
          <p:nvPr>
            <p:ph type="sldNum" sz="quarter" idx="12"/>
          </p:nvPr>
        </p:nvSpPr>
        <p:spPr/>
        <p:txBody>
          <a:bodyPr/>
          <a:lstStyle/>
          <a:p>
            <a:fld id="{D12C7F20-4EEE-4847-AC76-B538472E8A39}" type="slidenum">
              <a:rPr lang="zh-CN" altLang="en-US" smtClean="0"/>
              <a:pPr/>
              <a:t>44</a:t>
            </a:fld>
            <a:endParaRPr lang="zh-CN" altLang="en-US"/>
          </a:p>
        </p:txBody>
      </p:sp>
      <p:sp>
        <p:nvSpPr>
          <p:cNvPr id="3" name="文本占位符 2">
            <a:extLst>
              <a:ext uri="{FF2B5EF4-FFF2-40B4-BE49-F238E27FC236}">
                <a16:creationId xmlns:a16="http://schemas.microsoft.com/office/drawing/2014/main" id="{EC7C5C65-0905-4E8A-AFB9-F11A84CE12CC}"/>
              </a:ext>
            </a:extLst>
          </p:cNvPr>
          <p:cNvSpPr>
            <a:spLocks noGrp="1"/>
          </p:cNvSpPr>
          <p:nvPr>
            <p:ph type="body" sz="quarter" idx="15"/>
          </p:nvPr>
        </p:nvSpPr>
        <p:spPr/>
        <p:txBody>
          <a:bodyPr/>
          <a:lstStyle/>
          <a:p>
            <a:r>
              <a:rPr lang="zh-CN" altLang="en-US" dirty="0"/>
              <a:t>溢出</a:t>
            </a:r>
            <a:endParaRPr lang="en-US" altLang="zh-CN" dirty="0"/>
          </a:p>
          <a:p>
            <a:pPr lvl="1"/>
            <a:r>
              <a:rPr lang="zh-CN" altLang="en-US" dirty="0"/>
              <a:t>固定宽</a:t>
            </a:r>
            <a:r>
              <a:rPr lang="en-US" altLang="zh-CN" dirty="0"/>
              <a:t>/</a:t>
            </a:r>
            <a:r>
              <a:rPr lang="zh-CN" altLang="en-US" dirty="0"/>
              <a:t>高，内容过多</a:t>
            </a:r>
          </a:p>
        </p:txBody>
      </p:sp>
      <p:sp>
        <p:nvSpPr>
          <p:cNvPr id="4" name="文本占位符 3">
            <a:extLst>
              <a:ext uri="{FF2B5EF4-FFF2-40B4-BE49-F238E27FC236}">
                <a16:creationId xmlns:a16="http://schemas.microsoft.com/office/drawing/2014/main" id="{AC1E73BF-31BE-4371-9075-2740F7930EAA}"/>
              </a:ext>
            </a:extLst>
          </p:cNvPr>
          <p:cNvSpPr>
            <a:spLocks noGrp="1"/>
          </p:cNvSpPr>
          <p:nvPr>
            <p:ph type="body" sz="quarter" idx="16"/>
          </p:nvPr>
        </p:nvSpPr>
        <p:spPr/>
        <p:txBody>
          <a:bodyPr/>
          <a:lstStyle/>
          <a:p>
            <a:r>
              <a:rPr lang="en-US" altLang="zh-CN" dirty="0"/>
              <a:t>4.</a:t>
            </a:r>
            <a:r>
              <a:rPr lang="zh-CN" altLang="en-US" dirty="0"/>
              <a:t>盒模型</a:t>
            </a:r>
          </a:p>
        </p:txBody>
      </p:sp>
      <p:pic>
        <p:nvPicPr>
          <p:cNvPr id="6" name="图片 5">
            <a:extLst>
              <a:ext uri="{FF2B5EF4-FFF2-40B4-BE49-F238E27FC236}">
                <a16:creationId xmlns:a16="http://schemas.microsoft.com/office/drawing/2014/main" id="{C0990D07-B1CF-4F7F-96C8-C3AE84588C64}"/>
              </a:ext>
            </a:extLst>
          </p:cNvPr>
          <p:cNvPicPr>
            <a:picLocks noChangeAspect="1"/>
          </p:cNvPicPr>
          <p:nvPr/>
        </p:nvPicPr>
        <p:blipFill>
          <a:blip r:embed="rId3"/>
          <a:stretch>
            <a:fillRect/>
          </a:stretch>
        </p:blipFill>
        <p:spPr>
          <a:xfrm>
            <a:off x="8995879" y="2438564"/>
            <a:ext cx="2685714" cy="2276190"/>
          </a:xfrm>
          <a:prstGeom prst="rect">
            <a:avLst/>
          </a:prstGeom>
        </p:spPr>
      </p:pic>
      <p:pic>
        <p:nvPicPr>
          <p:cNvPr id="8" name="图片 7">
            <a:hlinkClick r:id="rId4" action="ppaction://hlinkfile"/>
            <a:extLst>
              <a:ext uri="{FF2B5EF4-FFF2-40B4-BE49-F238E27FC236}">
                <a16:creationId xmlns:a16="http://schemas.microsoft.com/office/drawing/2014/main" id="{DF6B7909-5D8B-4254-90EB-FDD55BB83C84}"/>
              </a:ext>
            </a:extLst>
          </p:cNvPr>
          <p:cNvPicPr>
            <a:picLocks noChangeAspect="1"/>
          </p:cNvPicPr>
          <p:nvPr/>
        </p:nvPicPr>
        <p:blipFill>
          <a:blip r:embed="rId5"/>
          <a:stretch>
            <a:fillRect/>
          </a:stretch>
        </p:blipFill>
        <p:spPr>
          <a:xfrm>
            <a:off x="1473357" y="93501"/>
            <a:ext cx="7000000" cy="6409524"/>
          </a:xfrm>
          <a:prstGeom prst="rect">
            <a:avLst/>
          </a:prstGeom>
        </p:spPr>
      </p:pic>
    </p:spTree>
    <p:extLst>
      <p:ext uri="{BB962C8B-B14F-4D97-AF65-F5344CB8AC3E}">
        <p14:creationId xmlns:p14="http://schemas.microsoft.com/office/powerpoint/2010/main" val="250446632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96102F-ED18-46AE-8B2B-2B4E107CB4BD}"/>
              </a:ext>
            </a:extLst>
          </p:cNvPr>
          <p:cNvSpPr>
            <a:spLocks noGrp="1"/>
          </p:cNvSpPr>
          <p:nvPr>
            <p:ph type="sldNum" sz="quarter" idx="12"/>
          </p:nvPr>
        </p:nvSpPr>
        <p:spPr/>
        <p:txBody>
          <a:bodyPr/>
          <a:lstStyle/>
          <a:p>
            <a:fld id="{D12C7F20-4EEE-4847-AC76-B538472E8A39}" type="slidenum">
              <a:rPr lang="zh-CN" altLang="en-US" smtClean="0"/>
              <a:pPr/>
              <a:t>45</a:t>
            </a:fld>
            <a:endParaRPr lang="zh-CN" altLang="en-US"/>
          </a:p>
        </p:txBody>
      </p:sp>
      <p:sp>
        <p:nvSpPr>
          <p:cNvPr id="3" name="文本占位符 2">
            <a:extLst>
              <a:ext uri="{FF2B5EF4-FFF2-40B4-BE49-F238E27FC236}">
                <a16:creationId xmlns:a16="http://schemas.microsoft.com/office/drawing/2014/main" id="{EC7C5C65-0905-4E8A-AFB9-F11A84CE12CC}"/>
              </a:ext>
            </a:extLst>
          </p:cNvPr>
          <p:cNvSpPr>
            <a:spLocks noGrp="1"/>
          </p:cNvSpPr>
          <p:nvPr>
            <p:ph type="body" sz="quarter" idx="15"/>
          </p:nvPr>
        </p:nvSpPr>
        <p:spPr/>
        <p:txBody>
          <a:bodyPr/>
          <a:lstStyle/>
          <a:p>
            <a:r>
              <a:rPr lang="zh-CN" altLang="en-US" dirty="0"/>
              <a:t>溢出</a:t>
            </a:r>
            <a:endParaRPr lang="en-US" altLang="zh-CN" dirty="0"/>
          </a:p>
          <a:p>
            <a:pPr lvl="1"/>
            <a:r>
              <a:rPr lang="en-US" altLang="zh-CN" dirty="0">
                <a:solidFill>
                  <a:srgbClr val="ED7D31"/>
                </a:solidFill>
              </a:rPr>
              <a:t>overflow</a:t>
            </a:r>
            <a:r>
              <a:rPr lang="zh-CN" altLang="en-US" dirty="0"/>
              <a:t>属性</a:t>
            </a:r>
            <a:endParaRPr lang="en-US" altLang="zh-CN" dirty="0"/>
          </a:p>
          <a:p>
            <a:pPr lvl="2"/>
            <a:r>
              <a:rPr lang="en-US" altLang="zh-CN" dirty="0"/>
              <a:t>overflow: hidden</a:t>
            </a:r>
          </a:p>
          <a:p>
            <a:pPr lvl="2"/>
            <a:r>
              <a:rPr lang="en-US" altLang="zh-CN" dirty="0"/>
              <a:t>overflow: scroll</a:t>
            </a:r>
          </a:p>
          <a:p>
            <a:pPr lvl="2"/>
            <a:r>
              <a:rPr lang="en-US" altLang="zh-CN" dirty="0"/>
              <a:t>overflow-y: scroll</a:t>
            </a:r>
            <a:endParaRPr lang="zh-CN" altLang="en-US" dirty="0"/>
          </a:p>
        </p:txBody>
      </p:sp>
      <p:sp>
        <p:nvSpPr>
          <p:cNvPr id="4" name="文本占位符 3">
            <a:extLst>
              <a:ext uri="{FF2B5EF4-FFF2-40B4-BE49-F238E27FC236}">
                <a16:creationId xmlns:a16="http://schemas.microsoft.com/office/drawing/2014/main" id="{AC1E73BF-31BE-4371-9075-2740F7930EAA}"/>
              </a:ext>
            </a:extLst>
          </p:cNvPr>
          <p:cNvSpPr>
            <a:spLocks noGrp="1"/>
          </p:cNvSpPr>
          <p:nvPr>
            <p:ph type="body" sz="quarter" idx="16"/>
          </p:nvPr>
        </p:nvSpPr>
        <p:spPr/>
        <p:txBody>
          <a:bodyPr/>
          <a:lstStyle/>
          <a:p>
            <a:r>
              <a:rPr lang="en-US" altLang="zh-CN" dirty="0"/>
              <a:t>4.</a:t>
            </a:r>
            <a:r>
              <a:rPr lang="zh-CN" altLang="en-US" dirty="0"/>
              <a:t>盒模型</a:t>
            </a:r>
          </a:p>
        </p:txBody>
      </p:sp>
    </p:spTree>
    <p:extLst>
      <p:ext uri="{BB962C8B-B14F-4D97-AF65-F5344CB8AC3E}">
        <p14:creationId xmlns:p14="http://schemas.microsoft.com/office/powerpoint/2010/main" val="36453847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D06753-2C14-4173-9C87-7EA665C6AABB}"/>
              </a:ext>
            </a:extLst>
          </p:cNvPr>
          <p:cNvSpPr>
            <a:spLocks noGrp="1"/>
          </p:cNvSpPr>
          <p:nvPr>
            <p:ph type="sldNum" sz="quarter" idx="12"/>
          </p:nvPr>
        </p:nvSpPr>
        <p:spPr/>
        <p:txBody>
          <a:bodyPr/>
          <a:lstStyle/>
          <a:p>
            <a:fld id="{D12C7F20-4EEE-4847-AC76-B538472E8A39}" type="slidenum">
              <a:rPr lang="zh-CN" altLang="en-US" smtClean="0"/>
              <a:pPr/>
              <a:t>46</a:t>
            </a:fld>
            <a:endParaRPr lang="zh-CN" altLang="en-US"/>
          </a:p>
        </p:txBody>
      </p:sp>
      <p:sp>
        <p:nvSpPr>
          <p:cNvPr id="33" name="文本占位符 32">
            <a:extLst>
              <a:ext uri="{FF2B5EF4-FFF2-40B4-BE49-F238E27FC236}">
                <a16:creationId xmlns:a16="http://schemas.microsoft.com/office/drawing/2014/main" id="{5C4BDCB0-0DE0-4B27-B32B-8F8BE6FB5CC7}"/>
              </a:ext>
            </a:extLst>
          </p:cNvPr>
          <p:cNvSpPr>
            <a:spLocks noGrp="1"/>
          </p:cNvSpPr>
          <p:nvPr>
            <p:ph type="body" sz="quarter" idx="15"/>
          </p:nvPr>
        </p:nvSpPr>
        <p:spPr/>
        <p:txBody>
          <a:bodyPr>
            <a:normAutofit/>
          </a:bodyPr>
          <a:lstStyle/>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简介</a:t>
            </a:r>
          </a:p>
          <a:p>
            <a:pPr marL="514350" indent="-514350">
              <a:buFont typeface="+mj-lt"/>
              <a:buAutoNum type="arabicPeriod"/>
            </a:pPr>
            <a:r>
              <a:rPr lang="zh-CN" altLang="en-US" dirty="0">
                <a:solidFill>
                  <a:schemeClr val="accent1">
                    <a:lumMod val="40000"/>
                    <a:lumOff val="60000"/>
                  </a:schemeClr>
                </a:solidFill>
              </a:rPr>
              <a:t>层叠与继承</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选择器</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盒模型</a:t>
            </a:r>
            <a:endParaRPr lang="en-US" altLang="zh-CN" dirty="0">
              <a:solidFill>
                <a:schemeClr val="accent1">
                  <a:lumMod val="40000"/>
                  <a:lumOff val="60000"/>
                </a:schemeClr>
              </a:solidFill>
            </a:endParaRPr>
          </a:p>
          <a:p>
            <a:pPr marL="514350" indent="-514350">
              <a:buFont typeface="+mj-lt"/>
              <a:buAutoNum type="arabicPeriod"/>
            </a:pPr>
            <a:r>
              <a:rPr lang="zh-CN" altLang="en-US" dirty="0"/>
              <a:t>背景与边框</a:t>
            </a:r>
            <a:endParaRPr lang="en-US" altLang="zh-CN" dirty="0"/>
          </a:p>
          <a:p>
            <a:pPr marL="514350" indent="-514350">
              <a:buFont typeface="+mj-lt"/>
              <a:buAutoNum type="arabicPeriod"/>
            </a:pPr>
            <a:r>
              <a:rPr lang="zh-CN" altLang="en-US" dirty="0">
                <a:solidFill>
                  <a:schemeClr val="accent1">
                    <a:lumMod val="40000"/>
                    <a:lumOff val="60000"/>
                  </a:schemeClr>
                </a:solidFill>
              </a:rPr>
              <a:t>值与单位</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在</a:t>
            </a:r>
            <a:r>
              <a:rPr lang="en-US" altLang="zh-CN" dirty="0">
                <a:solidFill>
                  <a:schemeClr val="accent1">
                    <a:lumMod val="40000"/>
                    <a:lumOff val="60000"/>
                  </a:schemeClr>
                </a:solidFill>
              </a:rPr>
              <a:t>CSS</a:t>
            </a:r>
            <a:r>
              <a:rPr lang="zh-CN" altLang="en-US" dirty="0">
                <a:solidFill>
                  <a:schemeClr val="accent1">
                    <a:lumMod val="40000"/>
                    <a:lumOff val="60000"/>
                  </a:schemeClr>
                </a:solidFill>
              </a:rPr>
              <a:t>中调整大小</a:t>
            </a:r>
            <a:endParaRPr lang="en-US" altLang="zh-CN" dirty="0">
              <a:solidFill>
                <a:schemeClr val="accent1">
                  <a:lumMod val="40000"/>
                  <a:lumOff val="60000"/>
                </a:schemeClr>
              </a:solidFill>
            </a:endParaRPr>
          </a:p>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布局</a:t>
            </a:r>
            <a:endParaRPr lang="en-US" altLang="zh-CN" dirty="0">
              <a:solidFill>
                <a:schemeClr val="accent1">
                  <a:lumMod val="40000"/>
                  <a:lumOff val="60000"/>
                </a:schemeClr>
              </a:solidFill>
            </a:endParaRPr>
          </a:p>
          <a:p>
            <a:pPr marL="514350" indent="-514350">
              <a:buFont typeface="+mj-lt"/>
              <a:buAutoNum type="arabicPeriod"/>
            </a:pPr>
            <a:endParaRPr lang="en-US" altLang="zh-CN" dirty="0"/>
          </a:p>
          <a:p>
            <a:pPr marL="514350" indent="-514350">
              <a:buFont typeface="+mj-lt"/>
              <a:buAutoNum type="arabicPeriod"/>
            </a:pPr>
            <a:endParaRPr lang="zh-CN" altLang="en-US" dirty="0">
              <a:solidFill>
                <a:schemeClr val="accent1">
                  <a:lumMod val="40000"/>
                  <a:lumOff val="60000"/>
                </a:schemeClr>
              </a:solidFill>
            </a:endParaRPr>
          </a:p>
          <a:p>
            <a:pPr marL="514350" indent="-514350">
              <a:buFont typeface="+mj-lt"/>
              <a:buAutoNum type="arabicPeriod"/>
            </a:pPr>
            <a:endParaRPr lang="en-US" altLang="zh-CN" dirty="0">
              <a:solidFill>
                <a:schemeClr val="accent1">
                  <a:lumMod val="40000"/>
                  <a:lumOff val="60000"/>
                </a:schemeClr>
              </a:solidFill>
            </a:endParaRPr>
          </a:p>
          <a:p>
            <a:pPr marL="514350" indent="-514350">
              <a:buFont typeface="+mj-lt"/>
              <a:buAutoNum type="arabicPeriod"/>
            </a:pPr>
            <a:endParaRPr lang="zh-CN" altLang="en-US" dirty="0">
              <a:solidFill>
                <a:schemeClr val="accent1">
                  <a:lumMod val="40000"/>
                  <a:lumOff val="60000"/>
                </a:schemeClr>
              </a:solidFill>
            </a:endParaRPr>
          </a:p>
        </p:txBody>
      </p:sp>
      <p:sp>
        <p:nvSpPr>
          <p:cNvPr id="34" name="文本占位符 33">
            <a:extLst>
              <a:ext uri="{FF2B5EF4-FFF2-40B4-BE49-F238E27FC236}">
                <a16:creationId xmlns:a16="http://schemas.microsoft.com/office/drawing/2014/main" id="{BFC89C37-CFAF-459C-BA15-0CC416BDDFB0}"/>
              </a:ext>
            </a:extLst>
          </p:cNvPr>
          <p:cNvSpPr>
            <a:spLocks noGrp="1"/>
          </p:cNvSpPr>
          <p:nvPr>
            <p:ph type="body" sz="quarter" idx="16"/>
          </p:nvPr>
        </p:nvSpPr>
        <p:spPr/>
        <p:txBody>
          <a:bodyPr/>
          <a:lstStyle/>
          <a:p>
            <a:r>
              <a:rPr lang="zh-CN" altLang="en-US" dirty="0"/>
              <a:t>目录</a:t>
            </a:r>
          </a:p>
        </p:txBody>
      </p:sp>
    </p:spTree>
    <p:extLst>
      <p:ext uri="{BB962C8B-B14F-4D97-AF65-F5344CB8AC3E}">
        <p14:creationId xmlns:p14="http://schemas.microsoft.com/office/powerpoint/2010/main" val="403595627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740601-1977-47E7-B598-24F4A202D592}"/>
              </a:ext>
            </a:extLst>
          </p:cNvPr>
          <p:cNvSpPr>
            <a:spLocks noGrp="1"/>
          </p:cNvSpPr>
          <p:nvPr>
            <p:ph type="sldNum" sz="quarter" idx="12"/>
          </p:nvPr>
        </p:nvSpPr>
        <p:spPr/>
        <p:txBody>
          <a:bodyPr/>
          <a:lstStyle/>
          <a:p>
            <a:fld id="{D12C7F20-4EEE-4847-AC76-B538472E8A39}" type="slidenum">
              <a:rPr lang="zh-CN" altLang="en-US" smtClean="0"/>
              <a:pPr/>
              <a:t>47</a:t>
            </a:fld>
            <a:endParaRPr lang="zh-CN" altLang="en-US"/>
          </a:p>
        </p:txBody>
      </p:sp>
      <p:sp>
        <p:nvSpPr>
          <p:cNvPr id="3" name="文本占位符 2">
            <a:extLst>
              <a:ext uri="{FF2B5EF4-FFF2-40B4-BE49-F238E27FC236}">
                <a16:creationId xmlns:a16="http://schemas.microsoft.com/office/drawing/2014/main" id="{5ED9FB67-10D2-4FD9-85E9-8E3521D65C78}"/>
              </a:ext>
            </a:extLst>
          </p:cNvPr>
          <p:cNvSpPr>
            <a:spLocks noGrp="1"/>
          </p:cNvSpPr>
          <p:nvPr>
            <p:ph type="body" sz="quarter" idx="15"/>
          </p:nvPr>
        </p:nvSpPr>
        <p:spPr/>
        <p:txBody>
          <a:bodyPr/>
          <a:lstStyle/>
          <a:p>
            <a:r>
              <a:rPr lang="zh-CN" altLang="en-US" dirty="0"/>
              <a:t>背景颜色</a:t>
            </a:r>
            <a:endParaRPr lang="en-US" altLang="zh-CN" dirty="0"/>
          </a:p>
          <a:p>
            <a:pPr lvl="1"/>
            <a:r>
              <a:rPr lang="en-US" altLang="zh-CN" dirty="0">
                <a:solidFill>
                  <a:srgbClr val="ED7D31"/>
                </a:solidFill>
              </a:rPr>
              <a:t>background-color</a:t>
            </a:r>
            <a:r>
              <a:rPr lang="zh-CN" altLang="en-US" dirty="0"/>
              <a:t>属性</a:t>
            </a:r>
            <a:endParaRPr lang="en-US" altLang="zh-CN" dirty="0"/>
          </a:p>
          <a:p>
            <a:pPr lvl="2"/>
            <a:r>
              <a:rPr lang="zh-CN" altLang="en-US" dirty="0"/>
              <a:t>定义</a:t>
            </a:r>
            <a:r>
              <a:rPr lang="en-US" altLang="zh-CN" dirty="0"/>
              <a:t>CSS</a:t>
            </a:r>
            <a:r>
              <a:rPr lang="zh-CN" altLang="en-US" dirty="0"/>
              <a:t>中任何元素的背景颜色</a:t>
            </a:r>
            <a:endParaRPr lang="en-US" altLang="zh-CN" dirty="0"/>
          </a:p>
          <a:p>
            <a:pPr lvl="2"/>
            <a:r>
              <a:rPr lang="zh-CN" altLang="en-US" dirty="0"/>
              <a:t>属性接受任何有效的</a:t>
            </a:r>
            <a:r>
              <a:rPr lang="en-US" altLang="zh-CN" dirty="0"/>
              <a:t>&lt;color&gt;</a:t>
            </a:r>
            <a:r>
              <a:rPr lang="zh-CN" altLang="en-US" dirty="0"/>
              <a:t>值</a:t>
            </a:r>
            <a:endParaRPr lang="en-US" altLang="zh-CN" dirty="0"/>
          </a:p>
          <a:p>
            <a:pPr lvl="2"/>
            <a:r>
              <a:rPr lang="zh-CN" altLang="en-US" dirty="0"/>
              <a:t>背景色扩展到元素的内容和内边距的下面</a:t>
            </a:r>
          </a:p>
        </p:txBody>
      </p:sp>
      <p:sp>
        <p:nvSpPr>
          <p:cNvPr id="4" name="文本占位符 3">
            <a:extLst>
              <a:ext uri="{FF2B5EF4-FFF2-40B4-BE49-F238E27FC236}">
                <a16:creationId xmlns:a16="http://schemas.microsoft.com/office/drawing/2014/main" id="{E16E2155-3734-49CD-A98A-A058B5E649D1}"/>
              </a:ext>
            </a:extLst>
          </p:cNvPr>
          <p:cNvSpPr>
            <a:spLocks noGrp="1"/>
          </p:cNvSpPr>
          <p:nvPr>
            <p:ph type="body" sz="quarter" idx="16"/>
          </p:nvPr>
        </p:nvSpPr>
        <p:spPr/>
        <p:txBody>
          <a:bodyPr/>
          <a:lstStyle/>
          <a:p>
            <a:r>
              <a:rPr lang="en-US" altLang="zh-CN" dirty="0"/>
              <a:t>5.</a:t>
            </a:r>
            <a:r>
              <a:rPr lang="zh-CN" altLang="en-US" dirty="0"/>
              <a:t>背景与边框</a:t>
            </a:r>
          </a:p>
        </p:txBody>
      </p:sp>
      <p:pic>
        <p:nvPicPr>
          <p:cNvPr id="8" name="图片 7">
            <a:hlinkClick r:id="rId3" action="ppaction://hlinkfile"/>
            <a:extLst>
              <a:ext uri="{FF2B5EF4-FFF2-40B4-BE49-F238E27FC236}">
                <a16:creationId xmlns:a16="http://schemas.microsoft.com/office/drawing/2014/main" id="{1D662B37-D1BE-4628-AAB8-101E947B26A8}"/>
              </a:ext>
            </a:extLst>
          </p:cNvPr>
          <p:cNvPicPr>
            <a:picLocks noChangeAspect="1"/>
          </p:cNvPicPr>
          <p:nvPr/>
        </p:nvPicPr>
        <p:blipFill>
          <a:blip r:embed="rId4"/>
          <a:stretch>
            <a:fillRect/>
          </a:stretch>
        </p:blipFill>
        <p:spPr>
          <a:xfrm>
            <a:off x="444560" y="627966"/>
            <a:ext cx="6406741" cy="5897385"/>
          </a:xfrm>
          <a:prstGeom prst="rect">
            <a:avLst/>
          </a:prstGeom>
        </p:spPr>
      </p:pic>
      <p:pic>
        <p:nvPicPr>
          <p:cNvPr id="10" name="图片 9">
            <a:extLst>
              <a:ext uri="{FF2B5EF4-FFF2-40B4-BE49-F238E27FC236}">
                <a16:creationId xmlns:a16="http://schemas.microsoft.com/office/drawing/2014/main" id="{37D30A10-0A60-49F5-97D4-D19A8D13DB59}"/>
              </a:ext>
            </a:extLst>
          </p:cNvPr>
          <p:cNvPicPr>
            <a:picLocks noChangeAspect="1"/>
          </p:cNvPicPr>
          <p:nvPr/>
        </p:nvPicPr>
        <p:blipFill>
          <a:blip r:embed="rId5"/>
          <a:stretch>
            <a:fillRect/>
          </a:stretch>
        </p:blipFill>
        <p:spPr>
          <a:xfrm>
            <a:off x="6884618" y="2808484"/>
            <a:ext cx="5161905" cy="942857"/>
          </a:xfrm>
          <a:prstGeom prst="rect">
            <a:avLst/>
          </a:prstGeom>
        </p:spPr>
      </p:pic>
    </p:spTree>
    <p:extLst>
      <p:ext uri="{BB962C8B-B14F-4D97-AF65-F5344CB8AC3E}">
        <p14:creationId xmlns:p14="http://schemas.microsoft.com/office/powerpoint/2010/main" val="268204033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740601-1977-47E7-B598-24F4A202D592}"/>
              </a:ext>
            </a:extLst>
          </p:cNvPr>
          <p:cNvSpPr>
            <a:spLocks noGrp="1"/>
          </p:cNvSpPr>
          <p:nvPr>
            <p:ph type="sldNum" sz="quarter" idx="12"/>
          </p:nvPr>
        </p:nvSpPr>
        <p:spPr/>
        <p:txBody>
          <a:bodyPr/>
          <a:lstStyle/>
          <a:p>
            <a:fld id="{D12C7F20-4EEE-4847-AC76-B538472E8A39}" type="slidenum">
              <a:rPr lang="zh-CN" altLang="en-US" smtClean="0"/>
              <a:pPr/>
              <a:t>48</a:t>
            </a:fld>
            <a:endParaRPr lang="zh-CN" altLang="en-US"/>
          </a:p>
        </p:txBody>
      </p:sp>
      <p:sp>
        <p:nvSpPr>
          <p:cNvPr id="3" name="文本占位符 2">
            <a:extLst>
              <a:ext uri="{FF2B5EF4-FFF2-40B4-BE49-F238E27FC236}">
                <a16:creationId xmlns:a16="http://schemas.microsoft.com/office/drawing/2014/main" id="{5ED9FB67-10D2-4FD9-85E9-8E3521D65C78}"/>
              </a:ext>
            </a:extLst>
          </p:cNvPr>
          <p:cNvSpPr>
            <a:spLocks noGrp="1"/>
          </p:cNvSpPr>
          <p:nvPr>
            <p:ph type="body" sz="quarter" idx="15"/>
          </p:nvPr>
        </p:nvSpPr>
        <p:spPr/>
        <p:txBody>
          <a:bodyPr/>
          <a:lstStyle/>
          <a:p>
            <a:r>
              <a:rPr lang="zh-CN" altLang="en-US" dirty="0"/>
              <a:t>背景颜色</a:t>
            </a:r>
            <a:endParaRPr lang="en-US" altLang="zh-CN" dirty="0"/>
          </a:p>
          <a:p>
            <a:pPr lvl="1"/>
            <a:r>
              <a:rPr lang="en-US" altLang="zh-CN" dirty="0">
                <a:solidFill>
                  <a:srgbClr val="ED7D31"/>
                </a:solidFill>
              </a:rPr>
              <a:t>background-image</a:t>
            </a:r>
            <a:r>
              <a:rPr lang="zh-CN" altLang="en-US" dirty="0"/>
              <a:t>属性</a:t>
            </a:r>
            <a:endParaRPr lang="en-US" altLang="zh-CN" dirty="0"/>
          </a:p>
          <a:p>
            <a:pPr lvl="2"/>
            <a:r>
              <a:rPr lang="zh-CN" altLang="en-US" dirty="0"/>
              <a:t>为一个元素设置一个或者多个背景图</a:t>
            </a:r>
          </a:p>
        </p:txBody>
      </p:sp>
      <p:sp>
        <p:nvSpPr>
          <p:cNvPr id="4" name="文本占位符 3">
            <a:extLst>
              <a:ext uri="{FF2B5EF4-FFF2-40B4-BE49-F238E27FC236}">
                <a16:creationId xmlns:a16="http://schemas.microsoft.com/office/drawing/2014/main" id="{E16E2155-3734-49CD-A98A-A058B5E649D1}"/>
              </a:ext>
            </a:extLst>
          </p:cNvPr>
          <p:cNvSpPr>
            <a:spLocks noGrp="1"/>
          </p:cNvSpPr>
          <p:nvPr>
            <p:ph type="body" sz="quarter" idx="16"/>
          </p:nvPr>
        </p:nvSpPr>
        <p:spPr/>
        <p:txBody>
          <a:bodyPr/>
          <a:lstStyle/>
          <a:p>
            <a:r>
              <a:rPr lang="en-US" altLang="zh-CN" dirty="0"/>
              <a:t>5.</a:t>
            </a:r>
            <a:r>
              <a:rPr lang="zh-CN" altLang="en-US" dirty="0"/>
              <a:t>背景与边框</a:t>
            </a:r>
          </a:p>
        </p:txBody>
      </p:sp>
      <p:pic>
        <p:nvPicPr>
          <p:cNvPr id="12" name="图片 11">
            <a:hlinkClick r:id="rId3" action="ppaction://hlinkfile"/>
            <a:extLst>
              <a:ext uri="{FF2B5EF4-FFF2-40B4-BE49-F238E27FC236}">
                <a16:creationId xmlns:a16="http://schemas.microsoft.com/office/drawing/2014/main" id="{D3FB3CA6-D735-4C67-8C0E-47BEC1C75ED6}"/>
              </a:ext>
            </a:extLst>
          </p:cNvPr>
          <p:cNvPicPr>
            <a:picLocks noChangeAspect="1"/>
          </p:cNvPicPr>
          <p:nvPr/>
        </p:nvPicPr>
        <p:blipFill>
          <a:blip r:embed="rId4"/>
          <a:stretch>
            <a:fillRect/>
          </a:stretch>
        </p:blipFill>
        <p:spPr>
          <a:xfrm>
            <a:off x="2896652" y="0"/>
            <a:ext cx="5086729" cy="6858000"/>
          </a:xfrm>
          <a:prstGeom prst="rect">
            <a:avLst/>
          </a:prstGeom>
        </p:spPr>
      </p:pic>
      <p:pic>
        <p:nvPicPr>
          <p:cNvPr id="13" name="图片 12">
            <a:extLst>
              <a:ext uri="{FF2B5EF4-FFF2-40B4-BE49-F238E27FC236}">
                <a16:creationId xmlns:a16="http://schemas.microsoft.com/office/drawing/2014/main" id="{5E4B1A60-6739-4247-A4CB-48C73DD1188E}"/>
              </a:ext>
            </a:extLst>
          </p:cNvPr>
          <p:cNvPicPr>
            <a:picLocks noChangeAspect="1"/>
          </p:cNvPicPr>
          <p:nvPr/>
        </p:nvPicPr>
        <p:blipFill>
          <a:blip r:embed="rId5"/>
          <a:stretch>
            <a:fillRect/>
          </a:stretch>
        </p:blipFill>
        <p:spPr>
          <a:xfrm>
            <a:off x="6872824" y="1233174"/>
            <a:ext cx="5266667" cy="1628571"/>
          </a:xfrm>
          <a:prstGeom prst="rect">
            <a:avLst/>
          </a:prstGeom>
        </p:spPr>
      </p:pic>
    </p:spTree>
    <p:extLst>
      <p:ext uri="{BB962C8B-B14F-4D97-AF65-F5344CB8AC3E}">
        <p14:creationId xmlns:p14="http://schemas.microsoft.com/office/powerpoint/2010/main" val="3477385226"/>
      </p:ext>
    </p:extLst>
  </p:cSld>
  <p:clrMapOvr>
    <a:masterClrMapping/>
  </p:clrMapOvr>
  <mc:AlternateContent xmlns:mc="http://schemas.openxmlformats.org/markup-compatibility/2006" xmlns:p14="http://schemas.microsoft.com/office/powerpoint/2010/main">
    <mc:Choice Requires="p14">
      <p:transition p14:dur="1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1EB8B2-6610-4F13-9E1E-617642C50356}"/>
              </a:ext>
            </a:extLst>
          </p:cNvPr>
          <p:cNvSpPr>
            <a:spLocks noGrp="1"/>
          </p:cNvSpPr>
          <p:nvPr>
            <p:ph type="sldNum" sz="quarter" idx="12"/>
          </p:nvPr>
        </p:nvSpPr>
        <p:spPr/>
        <p:txBody>
          <a:bodyPr/>
          <a:lstStyle/>
          <a:p>
            <a:fld id="{D12C7F20-4EEE-4847-AC76-B538472E8A39}" type="slidenum">
              <a:rPr lang="zh-CN" altLang="en-US" smtClean="0"/>
              <a:pPr/>
              <a:t>4</a:t>
            </a:fld>
            <a:endParaRPr lang="zh-CN" altLang="en-US"/>
          </a:p>
        </p:txBody>
      </p:sp>
      <p:sp>
        <p:nvSpPr>
          <p:cNvPr id="3" name="文本占位符 2">
            <a:extLst>
              <a:ext uri="{FF2B5EF4-FFF2-40B4-BE49-F238E27FC236}">
                <a16:creationId xmlns:a16="http://schemas.microsoft.com/office/drawing/2014/main" id="{CBA149E3-2A9E-48B2-B482-205E877DBCF2}"/>
              </a:ext>
            </a:extLst>
          </p:cNvPr>
          <p:cNvSpPr>
            <a:spLocks noGrp="1"/>
          </p:cNvSpPr>
          <p:nvPr>
            <p:ph type="body" sz="quarter" idx="15"/>
          </p:nvPr>
        </p:nvSpPr>
        <p:spPr>
          <a:xfrm>
            <a:off x="159768" y="657225"/>
            <a:ext cx="11920072" cy="5740654"/>
          </a:xfrm>
        </p:spPr>
        <p:txBody>
          <a:bodyPr/>
          <a:lstStyle/>
          <a:p>
            <a:r>
              <a:rPr lang="zh-CN" altLang="en-US" dirty="0"/>
              <a:t>在</a:t>
            </a:r>
            <a:r>
              <a:rPr lang="en-US" altLang="zh-CN" dirty="0"/>
              <a:t>HTML</a:t>
            </a:r>
            <a:r>
              <a:rPr lang="zh-CN" altLang="en-US" dirty="0"/>
              <a:t>里面应用</a:t>
            </a:r>
            <a:r>
              <a:rPr lang="en-US" altLang="zh-CN" dirty="0"/>
              <a:t>CSS</a:t>
            </a:r>
          </a:p>
          <a:p>
            <a:pPr marL="913765" lvl="1" indent="-457200">
              <a:buFont typeface="+mj-lt"/>
              <a:buAutoNum type="arabicPeriod"/>
            </a:pPr>
            <a:r>
              <a:rPr lang="zh-CN" altLang="en-US" dirty="0"/>
              <a:t>外部样式表</a:t>
            </a:r>
            <a:endParaRPr lang="en-US" altLang="zh-CN" dirty="0"/>
          </a:p>
          <a:p>
            <a:pPr lvl="2"/>
            <a:r>
              <a:rPr lang="en-US" altLang="zh-CN" dirty="0"/>
              <a:t>CSS</a:t>
            </a:r>
            <a:r>
              <a:rPr lang="zh-CN" altLang="en-US" dirty="0"/>
              <a:t>编写在扩展名为</a:t>
            </a:r>
            <a:r>
              <a:rPr lang="en-US" altLang="zh-CN" dirty="0"/>
              <a:t>.</a:t>
            </a:r>
            <a:r>
              <a:rPr lang="en-US" altLang="zh-CN" dirty="0" err="1"/>
              <a:t>css</a:t>
            </a:r>
            <a:r>
              <a:rPr lang="en-US" altLang="zh-CN" dirty="0"/>
              <a:t> </a:t>
            </a:r>
            <a:r>
              <a:rPr lang="zh-CN" altLang="en-US" dirty="0"/>
              <a:t>的单独文件中，并从</a:t>
            </a:r>
            <a:r>
              <a:rPr lang="en-US" altLang="zh-CN" dirty="0"/>
              <a:t>HTML</a:t>
            </a:r>
            <a:r>
              <a:rPr lang="en-US" altLang="zh-CN" dirty="0">
                <a:solidFill>
                  <a:srgbClr val="ED7D31"/>
                </a:solidFill>
              </a:rPr>
              <a:t>&lt;link&gt; </a:t>
            </a:r>
            <a:r>
              <a:rPr lang="zh-CN" altLang="en-US" dirty="0"/>
              <a:t>元素引用它</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zh-CN" altLang="en-US" dirty="0"/>
              <a:t>其他目录？</a:t>
            </a:r>
          </a:p>
        </p:txBody>
      </p:sp>
      <p:sp>
        <p:nvSpPr>
          <p:cNvPr id="4" name="文本占位符 3">
            <a:extLst>
              <a:ext uri="{FF2B5EF4-FFF2-40B4-BE49-F238E27FC236}">
                <a16:creationId xmlns:a16="http://schemas.microsoft.com/office/drawing/2014/main" id="{4251352B-7684-43FE-8519-E4C7D65FAD09}"/>
              </a:ext>
            </a:extLst>
          </p:cNvPr>
          <p:cNvSpPr>
            <a:spLocks noGrp="1"/>
          </p:cNvSpPr>
          <p:nvPr>
            <p:ph type="body" sz="quarter" idx="16"/>
          </p:nvPr>
        </p:nvSpPr>
        <p:spPr/>
        <p:txBody>
          <a:bodyPr/>
          <a:lstStyle/>
          <a:p>
            <a:r>
              <a:rPr lang="en-US" altLang="zh-CN" dirty="0"/>
              <a:t>1.CSS</a:t>
            </a:r>
            <a:r>
              <a:rPr lang="zh-CN" altLang="en-US" dirty="0"/>
              <a:t>简介</a:t>
            </a:r>
          </a:p>
          <a:p>
            <a:endParaRPr lang="zh-CN" altLang="en-US" dirty="0"/>
          </a:p>
        </p:txBody>
      </p:sp>
      <p:pic>
        <p:nvPicPr>
          <p:cNvPr id="12" name="图片 11">
            <a:hlinkClick r:id="rId2" action="ppaction://hlinkfile"/>
            <a:extLst>
              <a:ext uri="{FF2B5EF4-FFF2-40B4-BE49-F238E27FC236}">
                <a16:creationId xmlns:a16="http://schemas.microsoft.com/office/drawing/2014/main" id="{9F64F864-6D00-4DE5-A6C1-18CF6429838E}"/>
              </a:ext>
            </a:extLst>
          </p:cNvPr>
          <p:cNvPicPr>
            <a:picLocks noChangeAspect="1"/>
          </p:cNvPicPr>
          <p:nvPr/>
        </p:nvPicPr>
        <p:blipFill>
          <a:blip r:embed="rId3"/>
          <a:stretch>
            <a:fillRect/>
          </a:stretch>
        </p:blipFill>
        <p:spPr>
          <a:xfrm>
            <a:off x="259794" y="2138583"/>
            <a:ext cx="7895238" cy="3533333"/>
          </a:xfrm>
          <a:prstGeom prst="rect">
            <a:avLst/>
          </a:prstGeom>
        </p:spPr>
      </p:pic>
      <p:pic>
        <p:nvPicPr>
          <p:cNvPr id="14" name="图片 13">
            <a:extLst>
              <a:ext uri="{FF2B5EF4-FFF2-40B4-BE49-F238E27FC236}">
                <a16:creationId xmlns:a16="http://schemas.microsoft.com/office/drawing/2014/main" id="{138AB30E-2F06-4CBB-A45F-F7440CC5D37D}"/>
              </a:ext>
            </a:extLst>
          </p:cNvPr>
          <p:cNvPicPr>
            <a:picLocks noChangeAspect="1"/>
          </p:cNvPicPr>
          <p:nvPr/>
        </p:nvPicPr>
        <p:blipFill>
          <a:blip r:embed="rId4"/>
          <a:stretch>
            <a:fillRect/>
          </a:stretch>
        </p:blipFill>
        <p:spPr>
          <a:xfrm>
            <a:off x="8255058" y="2138583"/>
            <a:ext cx="3790476" cy="2761905"/>
          </a:xfrm>
          <a:prstGeom prst="rect">
            <a:avLst/>
          </a:prstGeom>
        </p:spPr>
      </p:pic>
      <p:pic>
        <p:nvPicPr>
          <p:cNvPr id="6" name="图片 5">
            <a:extLst>
              <a:ext uri="{FF2B5EF4-FFF2-40B4-BE49-F238E27FC236}">
                <a16:creationId xmlns:a16="http://schemas.microsoft.com/office/drawing/2014/main" id="{0C5784ED-92C2-4C8F-80D9-305EDC2E218A}"/>
              </a:ext>
            </a:extLst>
          </p:cNvPr>
          <p:cNvPicPr>
            <a:picLocks noChangeAspect="1"/>
          </p:cNvPicPr>
          <p:nvPr/>
        </p:nvPicPr>
        <p:blipFill>
          <a:blip r:embed="rId5"/>
          <a:stretch>
            <a:fillRect/>
          </a:stretch>
        </p:blipFill>
        <p:spPr>
          <a:xfrm>
            <a:off x="7246492" y="5134898"/>
            <a:ext cx="4685714" cy="1028571"/>
          </a:xfrm>
          <a:prstGeom prst="rect">
            <a:avLst/>
          </a:prstGeom>
        </p:spPr>
      </p:pic>
    </p:spTree>
    <p:extLst>
      <p:ext uri="{BB962C8B-B14F-4D97-AF65-F5344CB8AC3E}">
        <p14:creationId xmlns:p14="http://schemas.microsoft.com/office/powerpoint/2010/main" val="169046332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14" end="14"/>
                                            </p:txEl>
                                          </p:spTgt>
                                        </p:tgtEl>
                                        <p:attrNameLst>
                                          <p:attrName>style.visibility</p:attrName>
                                        </p:attrNameLst>
                                      </p:cBhvr>
                                      <p:to>
                                        <p:strVal val="visible"/>
                                      </p:to>
                                    </p:set>
                                    <p:animEffect transition="in" filter="fade">
                                      <p:cBhvr>
                                        <p:cTn id="40" dur="1000"/>
                                        <p:tgtEl>
                                          <p:spTgt spid="3">
                                            <p:txEl>
                                              <p:pRg st="14" end="14"/>
                                            </p:txEl>
                                          </p:spTgt>
                                        </p:tgtEl>
                                      </p:cBhvr>
                                    </p:animEffect>
                                    <p:anim calcmode="lin" valueType="num">
                                      <p:cBhvr>
                                        <p:cTn id="41"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740601-1977-47E7-B598-24F4A202D592}"/>
              </a:ext>
            </a:extLst>
          </p:cNvPr>
          <p:cNvSpPr>
            <a:spLocks noGrp="1"/>
          </p:cNvSpPr>
          <p:nvPr>
            <p:ph type="sldNum" sz="quarter" idx="12"/>
          </p:nvPr>
        </p:nvSpPr>
        <p:spPr/>
        <p:txBody>
          <a:bodyPr/>
          <a:lstStyle/>
          <a:p>
            <a:fld id="{D12C7F20-4EEE-4847-AC76-B538472E8A39}" type="slidenum">
              <a:rPr lang="zh-CN" altLang="en-US" smtClean="0"/>
              <a:pPr/>
              <a:t>49</a:t>
            </a:fld>
            <a:endParaRPr lang="zh-CN" altLang="en-US"/>
          </a:p>
        </p:txBody>
      </p:sp>
      <p:sp>
        <p:nvSpPr>
          <p:cNvPr id="3" name="文本占位符 2">
            <a:extLst>
              <a:ext uri="{FF2B5EF4-FFF2-40B4-BE49-F238E27FC236}">
                <a16:creationId xmlns:a16="http://schemas.microsoft.com/office/drawing/2014/main" id="{5ED9FB67-10D2-4FD9-85E9-8E3521D65C78}"/>
              </a:ext>
            </a:extLst>
          </p:cNvPr>
          <p:cNvSpPr>
            <a:spLocks noGrp="1"/>
          </p:cNvSpPr>
          <p:nvPr>
            <p:ph type="body" sz="quarter" idx="15"/>
          </p:nvPr>
        </p:nvSpPr>
        <p:spPr/>
        <p:txBody>
          <a:bodyPr/>
          <a:lstStyle/>
          <a:p>
            <a:r>
              <a:rPr lang="zh-CN" altLang="en-US" dirty="0"/>
              <a:t>背景颜色</a:t>
            </a:r>
            <a:endParaRPr lang="en-US" altLang="zh-CN" dirty="0"/>
          </a:p>
          <a:p>
            <a:pPr lvl="1"/>
            <a:r>
              <a:rPr lang="zh-CN" altLang="en-US" dirty="0"/>
              <a:t>控制背景平铺</a:t>
            </a:r>
            <a:endParaRPr lang="en-US" altLang="zh-CN" dirty="0"/>
          </a:p>
          <a:p>
            <a:pPr lvl="1"/>
            <a:r>
              <a:rPr lang="en-US" altLang="zh-CN" dirty="0">
                <a:solidFill>
                  <a:srgbClr val="ED7D31"/>
                </a:solidFill>
              </a:rPr>
              <a:t>background-repeat</a:t>
            </a:r>
            <a:r>
              <a:rPr lang="zh-CN" altLang="en-US" dirty="0"/>
              <a:t>属性用于控制图像的平铺行为。可用的值是</a:t>
            </a:r>
            <a:endParaRPr lang="en-US" altLang="zh-CN" dirty="0"/>
          </a:p>
          <a:p>
            <a:pPr lvl="2"/>
            <a:r>
              <a:rPr lang="en-US" altLang="zh-CN" dirty="0"/>
              <a:t>no-repeat — </a:t>
            </a:r>
            <a:r>
              <a:rPr lang="zh-CN" altLang="en-US" dirty="0"/>
              <a:t>不重复。</a:t>
            </a:r>
          </a:p>
          <a:p>
            <a:pPr lvl="2"/>
            <a:r>
              <a:rPr lang="en-US" altLang="zh-CN" dirty="0"/>
              <a:t>repeat-x —</a:t>
            </a:r>
            <a:r>
              <a:rPr lang="zh-CN" altLang="en-US" dirty="0"/>
              <a:t>水平重复。</a:t>
            </a:r>
          </a:p>
          <a:p>
            <a:pPr lvl="2"/>
            <a:r>
              <a:rPr lang="en-US" altLang="zh-CN" dirty="0"/>
              <a:t>repeat-y —</a:t>
            </a:r>
            <a:r>
              <a:rPr lang="zh-CN" altLang="en-US" dirty="0"/>
              <a:t>垂直重复。</a:t>
            </a:r>
          </a:p>
          <a:p>
            <a:pPr lvl="2"/>
            <a:r>
              <a:rPr lang="en-US" altLang="zh-CN" dirty="0"/>
              <a:t>repeat — </a:t>
            </a:r>
            <a:r>
              <a:rPr lang="zh-CN" altLang="en-US" dirty="0"/>
              <a:t>在两个方向重复。</a:t>
            </a:r>
          </a:p>
        </p:txBody>
      </p:sp>
      <p:sp>
        <p:nvSpPr>
          <p:cNvPr id="4" name="文本占位符 3">
            <a:extLst>
              <a:ext uri="{FF2B5EF4-FFF2-40B4-BE49-F238E27FC236}">
                <a16:creationId xmlns:a16="http://schemas.microsoft.com/office/drawing/2014/main" id="{E16E2155-3734-49CD-A98A-A058B5E649D1}"/>
              </a:ext>
            </a:extLst>
          </p:cNvPr>
          <p:cNvSpPr>
            <a:spLocks noGrp="1"/>
          </p:cNvSpPr>
          <p:nvPr>
            <p:ph type="body" sz="quarter" idx="16"/>
          </p:nvPr>
        </p:nvSpPr>
        <p:spPr/>
        <p:txBody>
          <a:bodyPr/>
          <a:lstStyle/>
          <a:p>
            <a:r>
              <a:rPr lang="en-US" altLang="zh-CN" dirty="0"/>
              <a:t>5.</a:t>
            </a:r>
            <a:r>
              <a:rPr lang="zh-CN" altLang="en-US" dirty="0"/>
              <a:t>背景与边框</a:t>
            </a:r>
          </a:p>
        </p:txBody>
      </p:sp>
      <p:pic>
        <p:nvPicPr>
          <p:cNvPr id="10" name="图片 9">
            <a:extLst>
              <a:ext uri="{FF2B5EF4-FFF2-40B4-BE49-F238E27FC236}">
                <a16:creationId xmlns:a16="http://schemas.microsoft.com/office/drawing/2014/main" id="{250D2589-0640-4E17-9FC9-49344189A706}"/>
              </a:ext>
            </a:extLst>
          </p:cNvPr>
          <p:cNvPicPr>
            <a:picLocks noChangeAspect="1"/>
          </p:cNvPicPr>
          <p:nvPr/>
        </p:nvPicPr>
        <p:blipFill>
          <a:blip r:embed="rId3"/>
          <a:stretch>
            <a:fillRect/>
          </a:stretch>
        </p:blipFill>
        <p:spPr>
          <a:xfrm>
            <a:off x="8265974" y="2603597"/>
            <a:ext cx="2200000" cy="1161905"/>
          </a:xfrm>
          <a:prstGeom prst="rect">
            <a:avLst/>
          </a:prstGeom>
        </p:spPr>
      </p:pic>
      <p:pic>
        <p:nvPicPr>
          <p:cNvPr id="14" name="图片 13">
            <a:hlinkClick r:id="rId4" action="ppaction://hlinkfile"/>
            <a:extLst>
              <a:ext uri="{FF2B5EF4-FFF2-40B4-BE49-F238E27FC236}">
                <a16:creationId xmlns:a16="http://schemas.microsoft.com/office/drawing/2014/main" id="{6A66B767-1908-485D-A4C0-34C5BE7B62A2}"/>
              </a:ext>
            </a:extLst>
          </p:cNvPr>
          <p:cNvPicPr>
            <a:picLocks noChangeAspect="1"/>
          </p:cNvPicPr>
          <p:nvPr/>
        </p:nvPicPr>
        <p:blipFill>
          <a:blip r:embed="rId5"/>
          <a:stretch>
            <a:fillRect/>
          </a:stretch>
        </p:blipFill>
        <p:spPr>
          <a:xfrm>
            <a:off x="1581178" y="1192884"/>
            <a:ext cx="5961905" cy="5295238"/>
          </a:xfrm>
          <a:prstGeom prst="rect">
            <a:avLst/>
          </a:prstGeom>
        </p:spPr>
      </p:pic>
    </p:spTree>
    <p:extLst>
      <p:ext uri="{BB962C8B-B14F-4D97-AF65-F5344CB8AC3E}">
        <p14:creationId xmlns:p14="http://schemas.microsoft.com/office/powerpoint/2010/main" val="211692993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740601-1977-47E7-B598-24F4A202D592}"/>
              </a:ext>
            </a:extLst>
          </p:cNvPr>
          <p:cNvSpPr>
            <a:spLocks noGrp="1"/>
          </p:cNvSpPr>
          <p:nvPr>
            <p:ph type="sldNum" sz="quarter" idx="12"/>
          </p:nvPr>
        </p:nvSpPr>
        <p:spPr/>
        <p:txBody>
          <a:bodyPr/>
          <a:lstStyle/>
          <a:p>
            <a:fld id="{D12C7F20-4EEE-4847-AC76-B538472E8A39}" type="slidenum">
              <a:rPr lang="zh-CN" altLang="en-US" smtClean="0"/>
              <a:pPr/>
              <a:t>50</a:t>
            </a:fld>
            <a:endParaRPr lang="zh-CN" altLang="en-US"/>
          </a:p>
        </p:txBody>
      </p:sp>
      <p:sp>
        <p:nvSpPr>
          <p:cNvPr id="3" name="文本占位符 2">
            <a:extLst>
              <a:ext uri="{FF2B5EF4-FFF2-40B4-BE49-F238E27FC236}">
                <a16:creationId xmlns:a16="http://schemas.microsoft.com/office/drawing/2014/main" id="{5ED9FB67-10D2-4FD9-85E9-8E3521D65C78}"/>
              </a:ext>
            </a:extLst>
          </p:cNvPr>
          <p:cNvSpPr>
            <a:spLocks noGrp="1"/>
          </p:cNvSpPr>
          <p:nvPr>
            <p:ph type="body" sz="quarter" idx="15"/>
          </p:nvPr>
        </p:nvSpPr>
        <p:spPr/>
        <p:txBody>
          <a:bodyPr/>
          <a:lstStyle/>
          <a:p>
            <a:r>
              <a:rPr lang="zh-CN" altLang="en-US" dirty="0"/>
              <a:t>背景图像定位</a:t>
            </a:r>
            <a:endParaRPr lang="en-US" altLang="zh-CN" dirty="0"/>
          </a:p>
          <a:p>
            <a:pPr lvl="1"/>
            <a:r>
              <a:rPr lang="en-US" altLang="zh-CN" dirty="0">
                <a:solidFill>
                  <a:srgbClr val="ED7D31"/>
                </a:solidFill>
              </a:rPr>
              <a:t>background-position</a:t>
            </a:r>
            <a:r>
              <a:rPr lang="zh-CN" altLang="en-US" dirty="0"/>
              <a:t>属性</a:t>
            </a:r>
            <a:endParaRPr lang="en-US" altLang="zh-CN" dirty="0"/>
          </a:p>
          <a:p>
            <a:pPr lvl="2"/>
            <a:r>
              <a:rPr lang="zh-CN" altLang="en-US" dirty="0"/>
              <a:t>择背景图像显示在其应用到的盒子中的位置</a:t>
            </a:r>
            <a:endParaRPr lang="en-US" altLang="zh-CN" dirty="0"/>
          </a:p>
          <a:p>
            <a:pPr lvl="2"/>
            <a:r>
              <a:rPr lang="zh-CN" altLang="en-US" dirty="0"/>
              <a:t>它使用的坐标系中，框的左上角是</a:t>
            </a:r>
            <a:r>
              <a:rPr lang="en-US" altLang="zh-CN" dirty="0"/>
              <a:t>(0,0)</a:t>
            </a:r>
            <a:r>
              <a:rPr lang="zh-CN" altLang="en-US" dirty="0"/>
              <a:t>，框沿着水平</a:t>
            </a:r>
            <a:r>
              <a:rPr lang="en-US" altLang="zh-CN" dirty="0"/>
              <a:t>(x)</a:t>
            </a:r>
            <a:r>
              <a:rPr lang="zh-CN" altLang="en-US" dirty="0"/>
              <a:t>和垂直</a:t>
            </a:r>
            <a:r>
              <a:rPr lang="en-US" altLang="zh-CN" dirty="0"/>
              <a:t>(y)</a:t>
            </a:r>
            <a:r>
              <a:rPr lang="zh-CN" altLang="en-US" dirty="0"/>
              <a:t>轴定位。</a:t>
            </a:r>
            <a:endParaRPr lang="en-US" altLang="zh-CN" dirty="0"/>
          </a:p>
        </p:txBody>
      </p:sp>
      <p:sp>
        <p:nvSpPr>
          <p:cNvPr id="4" name="文本占位符 3">
            <a:extLst>
              <a:ext uri="{FF2B5EF4-FFF2-40B4-BE49-F238E27FC236}">
                <a16:creationId xmlns:a16="http://schemas.microsoft.com/office/drawing/2014/main" id="{E16E2155-3734-49CD-A98A-A058B5E649D1}"/>
              </a:ext>
            </a:extLst>
          </p:cNvPr>
          <p:cNvSpPr>
            <a:spLocks noGrp="1"/>
          </p:cNvSpPr>
          <p:nvPr>
            <p:ph type="body" sz="quarter" idx="16"/>
          </p:nvPr>
        </p:nvSpPr>
        <p:spPr/>
        <p:txBody>
          <a:bodyPr/>
          <a:lstStyle/>
          <a:p>
            <a:r>
              <a:rPr lang="en-US" altLang="zh-CN" dirty="0"/>
              <a:t>5.</a:t>
            </a:r>
            <a:r>
              <a:rPr lang="zh-CN" altLang="en-US" dirty="0"/>
              <a:t>背景与边框</a:t>
            </a:r>
          </a:p>
        </p:txBody>
      </p:sp>
      <p:pic>
        <p:nvPicPr>
          <p:cNvPr id="6" name="图片 5">
            <a:hlinkClick r:id="rId3" action="ppaction://hlinkfile"/>
            <a:extLst>
              <a:ext uri="{FF2B5EF4-FFF2-40B4-BE49-F238E27FC236}">
                <a16:creationId xmlns:a16="http://schemas.microsoft.com/office/drawing/2014/main" id="{23CBCE5A-4C6A-4470-8736-F3840D926247}"/>
              </a:ext>
            </a:extLst>
          </p:cNvPr>
          <p:cNvPicPr>
            <a:picLocks noChangeAspect="1"/>
          </p:cNvPicPr>
          <p:nvPr/>
        </p:nvPicPr>
        <p:blipFill>
          <a:blip r:embed="rId4"/>
          <a:stretch>
            <a:fillRect/>
          </a:stretch>
        </p:blipFill>
        <p:spPr>
          <a:xfrm>
            <a:off x="978356" y="1257319"/>
            <a:ext cx="5820009" cy="5140560"/>
          </a:xfrm>
          <a:prstGeom prst="rect">
            <a:avLst/>
          </a:prstGeom>
        </p:spPr>
      </p:pic>
      <p:pic>
        <p:nvPicPr>
          <p:cNvPr id="9" name="图片 8">
            <a:extLst>
              <a:ext uri="{FF2B5EF4-FFF2-40B4-BE49-F238E27FC236}">
                <a16:creationId xmlns:a16="http://schemas.microsoft.com/office/drawing/2014/main" id="{536A7C0E-CE6A-426A-9114-DE4D5A1C7D93}"/>
              </a:ext>
            </a:extLst>
          </p:cNvPr>
          <p:cNvPicPr>
            <a:picLocks noChangeAspect="1"/>
          </p:cNvPicPr>
          <p:nvPr/>
        </p:nvPicPr>
        <p:blipFill>
          <a:blip r:embed="rId5"/>
          <a:stretch>
            <a:fillRect/>
          </a:stretch>
        </p:blipFill>
        <p:spPr>
          <a:xfrm>
            <a:off x="7783719" y="2995706"/>
            <a:ext cx="2190476" cy="1161905"/>
          </a:xfrm>
          <a:prstGeom prst="rect">
            <a:avLst/>
          </a:prstGeom>
        </p:spPr>
      </p:pic>
    </p:spTree>
    <p:extLst>
      <p:ext uri="{BB962C8B-B14F-4D97-AF65-F5344CB8AC3E}">
        <p14:creationId xmlns:p14="http://schemas.microsoft.com/office/powerpoint/2010/main" val="419348426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740601-1977-47E7-B598-24F4A202D592}"/>
              </a:ext>
            </a:extLst>
          </p:cNvPr>
          <p:cNvSpPr>
            <a:spLocks noGrp="1"/>
          </p:cNvSpPr>
          <p:nvPr>
            <p:ph type="sldNum" sz="quarter" idx="12"/>
          </p:nvPr>
        </p:nvSpPr>
        <p:spPr/>
        <p:txBody>
          <a:bodyPr/>
          <a:lstStyle/>
          <a:p>
            <a:fld id="{D12C7F20-4EEE-4847-AC76-B538472E8A39}" type="slidenum">
              <a:rPr lang="zh-CN" altLang="en-US" smtClean="0"/>
              <a:pPr/>
              <a:t>51</a:t>
            </a:fld>
            <a:endParaRPr lang="zh-CN" altLang="en-US"/>
          </a:p>
        </p:txBody>
      </p:sp>
      <p:sp>
        <p:nvSpPr>
          <p:cNvPr id="3" name="文本占位符 2">
            <a:extLst>
              <a:ext uri="{FF2B5EF4-FFF2-40B4-BE49-F238E27FC236}">
                <a16:creationId xmlns:a16="http://schemas.microsoft.com/office/drawing/2014/main" id="{5ED9FB67-10D2-4FD9-85E9-8E3521D65C78}"/>
              </a:ext>
            </a:extLst>
          </p:cNvPr>
          <p:cNvSpPr>
            <a:spLocks noGrp="1"/>
          </p:cNvSpPr>
          <p:nvPr>
            <p:ph type="body" sz="quarter" idx="15"/>
          </p:nvPr>
        </p:nvSpPr>
        <p:spPr/>
        <p:txBody>
          <a:bodyPr/>
          <a:lstStyle/>
          <a:p>
            <a:r>
              <a:rPr lang="zh-CN" altLang="en-US" dirty="0"/>
              <a:t>背景图像定位</a:t>
            </a:r>
            <a:endParaRPr lang="en-US" altLang="zh-CN" dirty="0"/>
          </a:p>
          <a:p>
            <a:pPr lvl="1"/>
            <a:r>
              <a:rPr lang="zh-CN" altLang="en-US" dirty="0"/>
              <a:t>雪碧图（</a:t>
            </a:r>
            <a:r>
              <a:rPr lang="en-US" altLang="zh-CN" dirty="0"/>
              <a:t>CSS Sprites</a:t>
            </a:r>
            <a:r>
              <a:rPr lang="zh-CN" altLang="en-US" dirty="0"/>
              <a:t>）</a:t>
            </a:r>
            <a:endParaRPr lang="en-US" altLang="zh-CN" dirty="0"/>
          </a:p>
          <a:p>
            <a:pPr lvl="2"/>
            <a:r>
              <a:rPr lang="zh-CN" altLang="en-US" dirty="0"/>
              <a:t>将多张图片合并到一张图片中，可以减小图片的总大小。</a:t>
            </a:r>
          </a:p>
          <a:p>
            <a:pPr lvl="2"/>
            <a:r>
              <a:rPr lang="zh-CN" altLang="en-US" dirty="0"/>
              <a:t>将多张图片合并成一张图片后，下载全部所需的资源，只需一次请求。可以减小建立连接的消耗。</a:t>
            </a:r>
            <a:endParaRPr lang="en-US" altLang="zh-CN" dirty="0"/>
          </a:p>
        </p:txBody>
      </p:sp>
      <p:sp>
        <p:nvSpPr>
          <p:cNvPr id="4" name="文本占位符 3">
            <a:extLst>
              <a:ext uri="{FF2B5EF4-FFF2-40B4-BE49-F238E27FC236}">
                <a16:creationId xmlns:a16="http://schemas.microsoft.com/office/drawing/2014/main" id="{E16E2155-3734-49CD-A98A-A058B5E649D1}"/>
              </a:ext>
            </a:extLst>
          </p:cNvPr>
          <p:cNvSpPr>
            <a:spLocks noGrp="1"/>
          </p:cNvSpPr>
          <p:nvPr>
            <p:ph type="body" sz="quarter" idx="16"/>
          </p:nvPr>
        </p:nvSpPr>
        <p:spPr/>
        <p:txBody>
          <a:bodyPr/>
          <a:lstStyle/>
          <a:p>
            <a:r>
              <a:rPr lang="en-US" altLang="zh-CN" dirty="0"/>
              <a:t>5.</a:t>
            </a:r>
            <a:r>
              <a:rPr lang="zh-CN" altLang="en-US" dirty="0"/>
              <a:t>背景与边框</a:t>
            </a:r>
          </a:p>
        </p:txBody>
      </p:sp>
      <p:pic>
        <p:nvPicPr>
          <p:cNvPr id="7" name="图片 6" descr="形状, 圆圈&#10;&#10;描述已自动生成">
            <a:extLst>
              <a:ext uri="{FF2B5EF4-FFF2-40B4-BE49-F238E27FC236}">
                <a16:creationId xmlns:a16="http://schemas.microsoft.com/office/drawing/2014/main" id="{7DD35DD4-5DEA-4A01-B6B6-85F4B3149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68" y="1957182"/>
            <a:ext cx="3581900" cy="2943636"/>
          </a:xfrm>
          <a:prstGeom prst="rect">
            <a:avLst/>
          </a:prstGeom>
        </p:spPr>
      </p:pic>
      <p:pic>
        <p:nvPicPr>
          <p:cNvPr id="12" name="图片 11">
            <a:extLst>
              <a:ext uri="{FF2B5EF4-FFF2-40B4-BE49-F238E27FC236}">
                <a16:creationId xmlns:a16="http://schemas.microsoft.com/office/drawing/2014/main" id="{28F72CA9-D95E-4E29-BAD8-8A83B4B02DD0}"/>
              </a:ext>
            </a:extLst>
          </p:cNvPr>
          <p:cNvPicPr>
            <a:picLocks noChangeAspect="1"/>
          </p:cNvPicPr>
          <p:nvPr/>
        </p:nvPicPr>
        <p:blipFill>
          <a:blip r:embed="rId4"/>
          <a:stretch>
            <a:fillRect/>
          </a:stretch>
        </p:blipFill>
        <p:spPr>
          <a:xfrm>
            <a:off x="8728169" y="2781381"/>
            <a:ext cx="2857143" cy="1295238"/>
          </a:xfrm>
          <a:prstGeom prst="rect">
            <a:avLst/>
          </a:prstGeom>
        </p:spPr>
      </p:pic>
      <p:pic>
        <p:nvPicPr>
          <p:cNvPr id="14" name="图片 13">
            <a:hlinkClick r:id="rId5" action="ppaction://hlinkfile"/>
            <a:extLst>
              <a:ext uri="{FF2B5EF4-FFF2-40B4-BE49-F238E27FC236}">
                <a16:creationId xmlns:a16="http://schemas.microsoft.com/office/drawing/2014/main" id="{71B3775A-1E43-43AB-B28A-CAB5DE72498C}"/>
              </a:ext>
            </a:extLst>
          </p:cNvPr>
          <p:cNvPicPr>
            <a:picLocks noChangeAspect="1"/>
          </p:cNvPicPr>
          <p:nvPr/>
        </p:nvPicPr>
        <p:blipFill>
          <a:blip r:embed="rId6"/>
          <a:stretch>
            <a:fillRect/>
          </a:stretch>
        </p:blipFill>
        <p:spPr>
          <a:xfrm>
            <a:off x="3741668" y="139818"/>
            <a:ext cx="4640661" cy="6578364"/>
          </a:xfrm>
          <a:prstGeom prst="rect">
            <a:avLst/>
          </a:prstGeom>
        </p:spPr>
      </p:pic>
    </p:spTree>
    <p:extLst>
      <p:ext uri="{BB962C8B-B14F-4D97-AF65-F5344CB8AC3E}">
        <p14:creationId xmlns:p14="http://schemas.microsoft.com/office/powerpoint/2010/main" val="126735780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740601-1977-47E7-B598-24F4A202D592}"/>
              </a:ext>
            </a:extLst>
          </p:cNvPr>
          <p:cNvSpPr>
            <a:spLocks noGrp="1"/>
          </p:cNvSpPr>
          <p:nvPr>
            <p:ph type="sldNum" sz="quarter" idx="12"/>
          </p:nvPr>
        </p:nvSpPr>
        <p:spPr/>
        <p:txBody>
          <a:bodyPr/>
          <a:lstStyle/>
          <a:p>
            <a:fld id="{D12C7F20-4EEE-4847-AC76-B538472E8A39}" type="slidenum">
              <a:rPr lang="zh-CN" altLang="en-US" smtClean="0"/>
              <a:pPr/>
              <a:t>52</a:t>
            </a:fld>
            <a:endParaRPr lang="zh-CN" altLang="en-US"/>
          </a:p>
        </p:txBody>
      </p:sp>
      <p:sp>
        <p:nvSpPr>
          <p:cNvPr id="3" name="文本占位符 2">
            <a:extLst>
              <a:ext uri="{FF2B5EF4-FFF2-40B4-BE49-F238E27FC236}">
                <a16:creationId xmlns:a16="http://schemas.microsoft.com/office/drawing/2014/main" id="{5ED9FB67-10D2-4FD9-85E9-8E3521D65C78}"/>
              </a:ext>
            </a:extLst>
          </p:cNvPr>
          <p:cNvSpPr>
            <a:spLocks noGrp="1"/>
          </p:cNvSpPr>
          <p:nvPr>
            <p:ph type="body" sz="quarter" idx="15"/>
          </p:nvPr>
        </p:nvSpPr>
        <p:spPr/>
        <p:txBody>
          <a:bodyPr/>
          <a:lstStyle/>
          <a:p>
            <a:r>
              <a:rPr lang="zh-CN" altLang="en-US" dirty="0"/>
              <a:t>圆角</a:t>
            </a:r>
            <a:endParaRPr lang="en-US" altLang="zh-CN" dirty="0"/>
          </a:p>
          <a:p>
            <a:pPr lvl="1"/>
            <a:r>
              <a:rPr lang="en-US" altLang="zh-CN" dirty="0">
                <a:solidFill>
                  <a:srgbClr val="ED7D31"/>
                </a:solidFill>
              </a:rPr>
              <a:t>border-radius</a:t>
            </a:r>
            <a:r>
              <a:rPr lang="zh-CN" altLang="en-US" dirty="0"/>
              <a:t>属性</a:t>
            </a:r>
            <a:endParaRPr lang="en-US" altLang="zh-CN" dirty="0"/>
          </a:p>
          <a:p>
            <a:pPr lvl="2"/>
            <a:r>
              <a:rPr lang="zh-CN" altLang="en-US" dirty="0"/>
              <a:t>使用两个长度或百分比作为值，第一个值定义水平半径，第二个值定义垂直半径</a:t>
            </a:r>
            <a:endParaRPr lang="en-US" altLang="zh-CN" dirty="0"/>
          </a:p>
        </p:txBody>
      </p:sp>
      <p:sp>
        <p:nvSpPr>
          <p:cNvPr id="4" name="文本占位符 3">
            <a:extLst>
              <a:ext uri="{FF2B5EF4-FFF2-40B4-BE49-F238E27FC236}">
                <a16:creationId xmlns:a16="http://schemas.microsoft.com/office/drawing/2014/main" id="{E16E2155-3734-49CD-A98A-A058B5E649D1}"/>
              </a:ext>
            </a:extLst>
          </p:cNvPr>
          <p:cNvSpPr>
            <a:spLocks noGrp="1"/>
          </p:cNvSpPr>
          <p:nvPr>
            <p:ph type="body" sz="quarter" idx="16"/>
          </p:nvPr>
        </p:nvSpPr>
        <p:spPr/>
        <p:txBody>
          <a:bodyPr/>
          <a:lstStyle/>
          <a:p>
            <a:r>
              <a:rPr lang="en-US" altLang="zh-CN" dirty="0"/>
              <a:t>5.</a:t>
            </a:r>
            <a:r>
              <a:rPr lang="zh-CN" altLang="en-US" dirty="0"/>
              <a:t>背景与边框</a:t>
            </a:r>
          </a:p>
        </p:txBody>
      </p:sp>
      <p:pic>
        <p:nvPicPr>
          <p:cNvPr id="7" name="图片 6">
            <a:hlinkClick r:id="rId3" action="ppaction://hlinkfile"/>
            <a:extLst>
              <a:ext uri="{FF2B5EF4-FFF2-40B4-BE49-F238E27FC236}">
                <a16:creationId xmlns:a16="http://schemas.microsoft.com/office/drawing/2014/main" id="{F051DCEE-264E-405E-A958-8FAEDECD4708}"/>
              </a:ext>
            </a:extLst>
          </p:cNvPr>
          <p:cNvPicPr>
            <a:picLocks noChangeAspect="1"/>
          </p:cNvPicPr>
          <p:nvPr/>
        </p:nvPicPr>
        <p:blipFill>
          <a:blip r:embed="rId4"/>
          <a:stretch>
            <a:fillRect/>
          </a:stretch>
        </p:blipFill>
        <p:spPr>
          <a:xfrm>
            <a:off x="1172736" y="912165"/>
            <a:ext cx="5314286" cy="5485714"/>
          </a:xfrm>
          <a:prstGeom prst="rect">
            <a:avLst/>
          </a:prstGeom>
        </p:spPr>
      </p:pic>
      <p:pic>
        <p:nvPicPr>
          <p:cNvPr id="10" name="图片 9">
            <a:extLst>
              <a:ext uri="{FF2B5EF4-FFF2-40B4-BE49-F238E27FC236}">
                <a16:creationId xmlns:a16="http://schemas.microsoft.com/office/drawing/2014/main" id="{5194CA88-EB79-4255-BCED-81A91DABE0F5}"/>
              </a:ext>
            </a:extLst>
          </p:cNvPr>
          <p:cNvPicPr>
            <a:picLocks noChangeAspect="1"/>
          </p:cNvPicPr>
          <p:nvPr/>
        </p:nvPicPr>
        <p:blipFill>
          <a:blip r:embed="rId5"/>
          <a:stretch>
            <a:fillRect/>
          </a:stretch>
        </p:blipFill>
        <p:spPr>
          <a:xfrm>
            <a:off x="5558161" y="3894477"/>
            <a:ext cx="6352381" cy="1409524"/>
          </a:xfrm>
          <a:prstGeom prst="rect">
            <a:avLst/>
          </a:prstGeom>
        </p:spPr>
      </p:pic>
    </p:spTree>
    <p:extLst>
      <p:ext uri="{BB962C8B-B14F-4D97-AF65-F5344CB8AC3E}">
        <p14:creationId xmlns:p14="http://schemas.microsoft.com/office/powerpoint/2010/main" val="123456733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D06753-2C14-4173-9C87-7EA665C6AABB}"/>
              </a:ext>
            </a:extLst>
          </p:cNvPr>
          <p:cNvSpPr>
            <a:spLocks noGrp="1"/>
          </p:cNvSpPr>
          <p:nvPr>
            <p:ph type="sldNum" sz="quarter" idx="12"/>
          </p:nvPr>
        </p:nvSpPr>
        <p:spPr/>
        <p:txBody>
          <a:bodyPr/>
          <a:lstStyle/>
          <a:p>
            <a:fld id="{D12C7F20-4EEE-4847-AC76-B538472E8A39}" type="slidenum">
              <a:rPr lang="zh-CN" altLang="en-US" smtClean="0"/>
              <a:pPr/>
              <a:t>53</a:t>
            </a:fld>
            <a:endParaRPr lang="zh-CN" altLang="en-US"/>
          </a:p>
        </p:txBody>
      </p:sp>
      <p:sp>
        <p:nvSpPr>
          <p:cNvPr id="33" name="文本占位符 32">
            <a:extLst>
              <a:ext uri="{FF2B5EF4-FFF2-40B4-BE49-F238E27FC236}">
                <a16:creationId xmlns:a16="http://schemas.microsoft.com/office/drawing/2014/main" id="{5C4BDCB0-0DE0-4B27-B32B-8F8BE6FB5CC7}"/>
              </a:ext>
            </a:extLst>
          </p:cNvPr>
          <p:cNvSpPr>
            <a:spLocks noGrp="1"/>
          </p:cNvSpPr>
          <p:nvPr>
            <p:ph type="body" sz="quarter" idx="15"/>
          </p:nvPr>
        </p:nvSpPr>
        <p:spPr/>
        <p:txBody>
          <a:bodyPr>
            <a:normAutofit/>
          </a:bodyPr>
          <a:lstStyle/>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简介</a:t>
            </a:r>
          </a:p>
          <a:p>
            <a:pPr marL="514350" indent="-514350">
              <a:buFont typeface="+mj-lt"/>
              <a:buAutoNum type="arabicPeriod"/>
            </a:pPr>
            <a:r>
              <a:rPr lang="zh-CN" altLang="en-US" dirty="0">
                <a:solidFill>
                  <a:schemeClr val="accent1">
                    <a:lumMod val="40000"/>
                    <a:lumOff val="60000"/>
                  </a:schemeClr>
                </a:solidFill>
              </a:rPr>
              <a:t>层叠与继承</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选择器</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盒模型</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背景与边框</a:t>
            </a:r>
            <a:endParaRPr lang="en-US" altLang="zh-CN" dirty="0">
              <a:solidFill>
                <a:schemeClr val="accent1">
                  <a:lumMod val="40000"/>
                  <a:lumOff val="60000"/>
                </a:schemeClr>
              </a:solidFill>
            </a:endParaRPr>
          </a:p>
          <a:p>
            <a:pPr marL="514350" indent="-514350">
              <a:buFont typeface="+mj-lt"/>
              <a:buAutoNum type="arabicPeriod"/>
            </a:pPr>
            <a:r>
              <a:rPr lang="zh-CN" altLang="en-US" dirty="0"/>
              <a:t>值与单位</a:t>
            </a:r>
            <a:endParaRPr lang="en-US" altLang="zh-CN" dirty="0"/>
          </a:p>
          <a:p>
            <a:pPr marL="514350" indent="-514350">
              <a:buFont typeface="+mj-lt"/>
              <a:buAutoNum type="arabicPeriod"/>
            </a:pPr>
            <a:r>
              <a:rPr lang="zh-CN" altLang="en-US" dirty="0">
                <a:solidFill>
                  <a:schemeClr val="accent1">
                    <a:lumMod val="40000"/>
                    <a:lumOff val="60000"/>
                  </a:schemeClr>
                </a:solidFill>
              </a:rPr>
              <a:t>在</a:t>
            </a:r>
            <a:r>
              <a:rPr lang="en-US" altLang="zh-CN" dirty="0">
                <a:solidFill>
                  <a:schemeClr val="accent1">
                    <a:lumMod val="40000"/>
                    <a:lumOff val="60000"/>
                  </a:schemeClr>
                </a:solidFill>
              </a:rPr>
              <a:t>CSS</a:t>
            </a:r>
            <a:r>
              <a:rPr lang="zh-CN" altLang="en-US" dirty="0">
                <a:solidFill>
                  <a:schemeClr val="accent1">
                    <a:lumMod val="40000"/>
                    <a:lumOff val="60000"/>
                  </a:schemeClr>
                </a:solidFill>
              </a:rPr>
              <a:t>中调整大小</a:t>
            </a:r>
            <a:endParaRPr lang="en-US" altLang="zh-CN" dirty="0">
              <a:solidFill>
                <a:schemeClr val="accent1">
                  <a:lumMod val="40000"/>
                  <a:lumOff val="60000"/>
                </a:schemeClr>
              </a:solidFill>
            </a:endParaRPr>
          </a:p>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布局</a:t>
            </a:r>
            <a:endParaRPr lang="en-US" altLang="zh-CN" dirty="0">
              <a:solidFill>
                <a:schemeClr val="accent1">
                  <a:lumMod val="40000"/>
                  <a:lumOff val="60000"/>
                </a:schemeClr>
              </a:solidFill>
            </a:endParaRPr>
          </a:p>
          <a:p>
            <a:pPr marL="514350" indent="-514350">
              <a:buFont typeface="+mj-lt"/>
              <a:buAutoNum type="arabicPeriod"/>
            </a:pPr>
            <a:endParaRPr lang="en-US" altLang="zh-CN" dirty="0"/>
          </a:p>
          <a:p>
            <a:pPr marL="514350" indent="-514350">
              <a:buFont typeface="+mj-lt"/>
              <a:buAutoNum type="arabicPeriod"/>
            </a:pPr>
            <a:endParaRPr lang="zh-CN" altLang="en-US" dirty="0">
              <a:solidFill>
                <a:schemeClr val="accent1">
                  <a:lumMod val="40000"/>
                  <a:lumOff val="60000"/>
                </a:schemeClr>
              </a:solidFill>
            </a:endParaRPr>
          </a:p>
          <a:p>
            <a:pPr marL="514350" indent="-514350">
              <a:buFont typeface="+mj-lt"/>
              <a:buAutoNum type="arabicPeriod"/>
            </a:pPr>
            <a:endParaRPr lang="en-US" altLang="zh-CN" dirty="0">
              <a:solidFill>
                <a:schemeClr val="accent1">
                  <a:lumMod val="40000"/>
                  <a:lumOff val="60000"/>
                </a:schemeClr>
              </a:solidFill>
            </a:endParaRPr>
          </a:p>
          <a:p>
            <a:pPr marL="514350" indent="-514350">
              <a:buFont typeface="+mj-lt"/>
              <a:buAutoNum type="arabicPeriod"/>
            </a:pPr>
            <a:endParaRPr lang="zh-CN" altLang="en-US" dirty="0">
              <a:solidFill>
                <a:schemeClr val="accent1">
                  <a:lumMod val="40000"/>
                  <a:lumOff val="60000"/>
                </a:schemeClr>
              </a:solidFill>
            </a:endParaRPr>
          </a:p>
        </p:txBody>
      </p:sp>
      <p:sp>
        <p:nvSpPr>
          <p:cNvPr id="34" name="文本占位符 33">
            <a:extLst>
              <a:ext uri="{FF2B5EF4-FFF2-40B4-BE49-F238E27FC236}">
                <a16:creationId xmlns:a16="http://schemas.microsoft.com/office/drawing/2014/main" id="{BFC89C37-CFAF-459C-BA15-0CC416BDDFB0}"/>
              </a:ext>
            </a:extLst>
          </p:cNvPr>
          <p:cNvSpPr>
            <a:spLocks noGrp="1"/>
          </p:cNvSpPr>
          <p:nvPr>
            <p:ph type="body" sz="quarter" idx="16"/>
          </p:nvPr>
        </p:nvSpPr>
        <p:spPr/>
        <p:txBody>
          <a:bodyPr/>
          <a:lstStyle/>
          <a:p>
            <a:r>
              <a:rPr lang="zh-CN" altLang="en-US" dirty="0"/>
              <a:t>目录</a:t>
            </a:r>
          </a:p>
        </p:txBody>
      </p:sp>
    </p:spTree>
    <p:extLst>
      <p:ext uri="{BB962C8B-B14F-4D97-AF65-F5344CB8AC3E}">
        <p14:creationId xmlns:p14="http://schemas.microsoft.com/office/powerpoint/2010/main" val="404024293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84B3EA-AF6F-4626-8AF9-8397445476CE}"/>
              </a:ext>
            </a:extLst>
          </p:cNvPr>
          <p:cNvSpPr>
            <a:spLocks noGrp="1"/>
          </p:cNvSpPr>
          <p:nvPr>
            <p:ph type="sldNum" sz="quarter" idx="12"/>
          </p:nvPr>
        </p:nvSpPr>
        <p:spPr/>
        <p:txBody>
          <a:bodyPr/>
          <a:lstStyle/>
          <a:p>
            <a:fld id="{D12C7F20-4EEE-4847-AC76-B538472E8A39}" type="slidenum">
              <a:rPr lang="zh-CN" altLang="en-US" smtClean="0"/>
              <a:pPr/>
              <a:t>54</a:t>
            </a:fld>
            <a:endParaRPr lang="zh-CN" altLang="en-US"/>
          </a:p>
        </p:txBody>
      </p:sp>
      <p:sp>
        <p:nvSpPr>
          <p:cNvPr id="3" name="文本占位符 2">
            <a:extLst>
              <a:ext uri="{FF2B5EF4-FFF2-40B4-BE49-F238E27FC236}">
                <a16:creationId xmlns:a16="http://schemas.microsoft.com/office/drawing/2014/main" id="{23836C24-74FE-4520-9F73-F0036AE9201C}"/>
              </a:ext>
            </a:extLst>
          </p:cNvPr>
          <p:cNvSpPr>
            <a:spLocks noGrp="1"/>
          </p:cNvSpPr>
          <p:nvPr>
            <p:ph type="body" sz="quarter" idx="15"/>
          </p:nvPr>
        </p:nvSpPr>
        <p:spPr/>
        <p:txBody>
          <a:bodyPr/>
          <a:lstStyle/>
          <a:p>
            <a:r>
              <a:rPr lang="zh-CN" altLang="en-US" dirty="0"/>
              <a:t>数值</a:t>
            </a:r>
          </a:p>
        </p:txBody>
      </p:sp>
      <p:sp>
        <p:nvSpPr>
          <p:cNvPr id="4" name="文本占位符 3">
            <a:extLst>
              <a:ext uri="{FF2B5EF4-FFF2-40B4-BE49-F238E27FC236}">
                <a16:creationId xmlns:a16="http://schemas.microsoft.com/office/drawing/2014/main" id="{82C9BFA5-401F-4D6A-A478-C17E6A67B32D}"/>
              </a:ext>
            </a:extLst>
          </p:cNvPr>
          <p:cNvSpPr>
            <a:spLocks noGrp="1"/>
          </p:cNvSpPr>
          <p:nvPr>
            <p:ph type="body" sz="quarter" idx="16"/>
          </p:nvPr>
        </p:nvSpPr>
        <p:spPr/>
        <p:txBody>
          <a:bodyPr/>
          <a:lstStyle/>
          <a:p>
            <a:r>
              <a:rPr lang="en-US" altLang="zh-CN" dirty="0"/>
              <a:t>6.</a:t>
            </a:r>
            <a:r>
              <a:rPr lang="zh-CN" altLang="en-US" dirty="0"/>
              <a:t>值与单位</a:t>
            </a:r>
          </a:p>
        </p:txBody>
      </p:sp>
      <p:pic>
        <p:nvPicPr>
          <p:cNvPr id="8" name="图片 7">
            <a:extLst>
              <a:ext uri="{FF2B5EF4-FFF2-40B4-BE49-F238E27FC236}">
                <a16:creationId xmlns:a16="http://schemas.microsoft.com/office/drawing/2014/main" id="{7E37163A-BB79-48E2-A7BB-90D353D9CD25}"/>
              </a:ext>
            </a:extLst>
          </p:cNvPr>
          <p:cNvPicPr>
            <a:picLocks noChangeAspect="1"/>
          </p:cNvPicPr>
          <p:nvPr/>
        </p:nvPicPr>
        <p:blipFill>
          <a:blip r:embed="rId3"/>
          <a:stretch>
            <a:fillRect/>
          </a:stretch>
        </p:blipFill>
        <p:spPr>
          <a:xfrm>
            <a:off x="1390901" y="1500428"/>
            <a:ext cx="8761097" cy="4602133"/>
          </a:xfrm>
          <a:prstGeom prst="rect">
            <a:avLst/>
          </a:prstGeom>
        </p:spPr>
      </p:pic>
    </p:spTree>
    <p:extLst>
      <p:ext uri="{BB962C8B-B14F-4D97-AF65-F5344CB8AC3E}">
        <p14:creationId xmlns:p14="http://schemas.microsoft.com/office/powerpoint/2010/main" val="394597879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0673A5-7376-42B0-BCC5-AA13F48D3E83}"/>
              </a:ext>
            </a:extLst>
          </p:cNvPr>
          <p:cNvSpPr>
            <a:spLocks noGrp="1"/>
          </p:cNvSpPr>
          <p:nvPr>
            <p:ph type="sldNum" sz="quarter" idx="12"/>
          </p:nvPr>
        </p:nvSpPr>
        <p:spPr/>
        <p:txBody>
          <a:bodyPr/>
          <a:lstStyle/>
          <a:p>
            <a:fld id="{D12C7F20-4EEE-4847-AC76-B538472E8A39}" type="slidenum">
              <a:rPr lang="zh-CN" altLang="en-US" smtClean="0"/>
              <a:pPr/>
              <a:t>55</a:t>
            </a:fld>
            <a:endParaRPr lang="zh-CN" altLang="en-US"/>
          </a:p>
        </p:txBody>
      </p:sp>
      <p:sp>
        <p:nvSpPr>
          <p:cNvPr id="3" name="文本占位符 2">
            <a:extLst>
              <a:ext uri="{FF2B5EF4-FFF2-40B4-BE49-F238E27FC236}">
                <a16:creationId xmlns:a16="http://schemas.microsoft.com/office/drawing/2014/main" id="{5130E2C4-3327-4B0E-8A1D-ED04E8D246E2}"/>
              </a:ext>
            </a:extLst>
          </p:cNvPr>
          <p:cNvSpPr>
            <a:spLocks noGrp="1"/>
          </p:cNvSpPr>
          <p:nvPr>
            <p:ph type="body" sz="quarter" idx="15"/>
          </p:nvPr>
        </p:nvSpPr>
        <p:spPr/>
        <p:txBody>
          <a:bodyPr/>
          <a:lstStyle/>
          <a:p>
            <a:r>
              <a:rPr lang="zh-CN" altLang="en-US" dirty="0"/>
              <a:t>长度</a:t>
            </a:r>
            <a:endParaRPr lang="en-US" altLang="zh-CN" dirty="0"/>
          </a:p>
          <a:p>
            <a:pPr lvl="1"/>
            <a:r>
              <a:rPr lang="zh-CN" altLang="en-US" dirty="0"/>
              <a:t>绝对长度</a:t>
            </a:r>
          </a:p>
        </p:txBody>
      </p:sp>
      <p:sp>
        <p:nvSpPr>
          <p:cNvPr id="4" name="文本占位符 3">
            <a:extLst>
              <a:ext uri="{FF2B5EF4-FFF2-40B4-BE49-F238E27FC236}">
                <a16:creationId xmlns:a16="http://schemas.microsoft.com/office/drawing/2014/main" id="{198DE022-CA95-430F-8C2D-A6CA2B2DD139}"/>
              </a:ext>
            </a:extLst>
          </p:cNvPr>
          <p:cNvSpPr>
            <a:spLocks noGrp="1"/>
          </p:cNvSpPr>
          <p:nvPr>
            <p:ph type="body" sz="quarter" idx="16"/>
          </p:nvPr>
        </p:nvSpPr>
        <p:spPr/>
        <p:txBody>
          <a:bodyPr/>
          <a:lstStyle/>
          <a:p>
            <a:r>
              <a:rPr lang="en-US" altLang="zh-CN" dirty="0"/>
              <a:t>6.</a:t>
            </a:r>
            <a:r>
              <a:rPr lang="zh-CN" altLang="en-US" dirty="0"/>
              <a:t>值与单位</a:t>
            </a:r>
          </a:p>
          <a:p>
            <a:endParaRPr lang="zh-CN" altLang="en-US" dirty="0"/>
          </a:p>
        </p:txBody>
      </p:sp>
      <p:pic>
        <p:nvPicPr>
          <p:cNvPr id="6" name="图片 5">
            <a:extLst>
              <a:ext uri="{FF2B5EF4-FFF2-40B4-BE49-F238E27FC236}">
                <a16:creationId xmlns:a16="http://schemas.microsoft.com/office/drawing/2014/main" id="{016A8E4C-7C8A-4156-9C94-A8C67B7A4998}"/>
              </a:ext>
            </a:extLst>
          </p:cNvPr>
          <p:cNvPicPr>
            <a:picLocks noChangeAspect="1"/>
          </p:cNvPicPr>
          <p:nvPr/>
        </p:nvPicPr>
        <p:blipFill>
          <a:blip r:embed="rId3"/>
          <a:stretch>
            <a:fillRect/>
          </a:stretch>
        </p:blipFill>
        <p:spPr>
          <a:xfrm>
            <a:off x="1593200" y="1893037"/>
            <a:ext cx="7276190" cy="4209524"/>
          </a:xfrm>
          <a:prstGeom prst="rect">
            <a:avLst/>
          </a:prstGeom>
        </p:spPr>
      </p:pic>
    </p:spTree>
    <p:extLst>
      <p:ext uri="{BB962C8B-B14F-4D97-AF65-F5344CB8AC3E}">
        <p14:creationId xmlns:p14="http://schemas.microsoft.com/office/powerpoint/2010/main" val="201591525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0673A5-7376-42B0-BCC5-AA13F48D3E83}"/>
              </a:ext>
            </a:extLst>
          </p:cNvPr>
          <p:cNvSpPr>
            <a:spLocks noGrp="1"/>
          </p:cNvSpPr>
          <p:nvPr>
            <p:ph type="sldNum" sz="quarter" idx="12"/>
          </p:nvPr>
        </p:nvSpPr>
        <p:spPr/>
        <p:txBody>
          <a:bodyPr/>
          <a:lstStyle/>
          <a:p>
            <a:fld id="{D12C7F20-4EEE-4847-AC76-B538472E8A39}" type="slidenum">
              <a:rPr lang="zh-CN" altLang="en-US" smtClean="0"/>
              <a:pPr/>
              <a:t>56</a:t>
            </a:fld>
            <a:endParaRPr lang="zh-CN" altLang="en-US"/>
          </a:p>
        </p:txBody>
      </p:sp>
      <p:sp>
        <p:nvSpPr>
          <p:cNvPr id="3" name="文本占位符 2">
            <a:extLst>
              <a:ext uri="{FF2B5EF4-FFF2-40B4-BE49-F238E27FC236}">
                <a16:creationId xmlns:a16="http://schemas.microsoft.com/office/drawing/2014/main" id="{5130E2C4-3327-4B0E-8A1D-ED04E8D246E2}"/>
              </a:ext>
            </a:extLst>
          </p:cNvPr>
          <p:cNvSpPr>
            <a:spLocks noGrp="1"/>
          </p:cNvSpPr>
          <p:nvPr>
            <p:ph type="body" sz="quarter" idx="15"/>
          </p:nvPr>
        </p:nvSpPr>
        <p:spPr/>
        <p:txBody>
          <a:bodyPr/>
          <a:lstStyle/>
          <a:p>
            <a:r>
              <a:rPr lang="zh-CN" altLang="en-US" dirty="0"/>
              <a:t>长度</a:t>
            </a:r>
            <a:endParaRPr lang="en-US" altLang="zh-CN" dirty="0"/>
          </a:p>
          <a:p>
            <a:pPr lvl="1"/>
            <a:r>
              <a:rPr lang="zh-CN" altLang="en-US" dirty="0"/>
              <a:t>相对长度单位</a:t>
            </a:r>
          </a:p>
        </p:txBody>
      </p:sp>
      <p:sp>
        <p:nvSpPr>
          <p:cNvPr id="4" name="文本占位符 3">
            <a:extLst>
              <a:ext uri="{FF2B5EF4-FFF2-40B4-BE49-F238E27FC236}">
                <a16:creationId xmlns:a16="http://schemas.microsoft.com/office/drawing/2014/main" id="{198DE022-CA95-430F-8C2D-A6CA2B2DD139}"/>
              </a:ext>
            </a:extLst>
          </p:cNvPr>
          <p:cNvSpPr>
            <a:spLocks noGrp="1"/>
          </p:cNvSpPr>
          <p:nvPr>
            <p:ph type="body" sz="quarter" idx="16"/>
          </p:nvPr>
        </p:nvSpPr>
        <p:spPr/>
        <p:txBody>
          <a:bodyPr/>
          <a:lstStyle/>
          <a:p>
            <a:r>
              <a:rPr lang="en-US" altLang="zh-CN" dirty="0"/>
              <a:t>6.</a:t>
            </a:r>
            <a:r>
              <a:rPr lang="zh-CN" altLang="en-US" dirty="0"/>
              <a:t>值与单位</a:t>
            </a:r>
          </a:p>
          <a:p>
            <a:endParaRPr lang="zh-CN" altLang="en-US" dirty="0"/>
          </a:p>
        </p:txBody>
      </p:sp>
      <p:pic>
        <p:nvPicPr>
          <p:cNvPr id="7" name="图片 6">
            <a:extLst>
              <a:ext uri="{FF2B5EF4-FFF2-40B4-BE49-F238E27FC236}">
                <a16:creationId xmlns:a16="http://schemas.microsoft.com/office/drawing/2014/main" id="{BAB6BC2F-CF7A-4C36-8F90-512F99D7E893}"/>
              </a:ext>
            </a:extLst>
          </p:cNvPr>
          <p:cNvPicPr>
            <a:picLocks noChangeAspect="1"/>
          </p:cNvPicPr>
          <p:nvPr/>
        </p:nvPicPr>
        <p:blipFill>
          <a:blip r:embed="rId3"/>
          <a:stretch>
            <a:fillRect/>
          </a:stretch>
        </p:blipFill>
        <p:spPr>
          <a:xfrm>
            <a:off x="3049075" y="755438"/>
            <a:ext cx="7546038" cy="5686725"/>
          </a:xfrm>
          <a:prstGeom prst="rect">
            <a:avLst/>
          </a:prstGeom>
        </p:spPr>
      </p:pic>
    </p:spTree>
    <p:extLst>
      <p:ext uri="{BB962C8B-B14F-4D97-AF65-F5344CB8AC3E}">
        <p14:creationId xmlns:p14="http://schemas.microsoft.com/office/powerpoint/2010/main" val="404130081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0673A5-7376-42B0-BCC5-AA13F48D3E83}"/>
              </a:ext>
            </a:extLst>
          </p:cNvPr>
          <p:cNvSpPr>
            <a:spLocks noGrp="1"/>
          </p:cNvSpPr>
          <p:nvPr>
            <p:ph type="sldNum" sz="quarter" idx="12"/>
          </p:nvPr>
        </p:nvSpPr>
        <p:spPr/>
        <p:txBody>
          <a:bodyPr/>
          <a:lstStyle/>
          <a:p>
            <a:fld id="{D12C7F20-4EEE-4847-AC76-B538472E8A39}" type="slidenum">
              <a:rPr lang="zh-CN" altLang="en-US" smtClean="0"/>
              <a:pPr/>
              <a:t>57</a:t>
            </a:fld>
            <a:endParaRPr lang="zh-CN" altLang="en-US"/>
          </a:p>
        </p:txBody>
      </p:sp>
      <p:sp>
        <p:nvSpPr>
          <p:cNvPr id="3" name="文本占位符 2">
            <a:extLst>
              <a:ext uri="{FF2B5EF4-FFF2-40B4-BE49-F238E27FC236}">
                <a16:creationId xmlns:a16="http://schemas.microsoft.com/office/drawing/2014/main" id="{5130E2C4-3327-4B0E-8A1D-ED04E8D246E2}"/>
              </a:ext>
            </a:extLst>
          </p:cNvPr>
          <p:cNvSpPr>
            <a:spLocks noGrp="1"/>
          </p:cNvSpPr>
          <p:nvPr>
            <p:ph type="body" sz="quarter" idx="15"/>
          </p:nvPr>
        </p:nvSpPr>
        <p:spPr/>
        <p:txBody>
          <a:bodyPr/>
          <a:lstStyle/>
          <a:p>
            <a:r>
              <a:rPr lang="zh-CN" altLang="en-US" dirty="0"/>
              <a:t>长度</a:t>
            </a:r>
            <a:endParaRPr lang="en-US" altLang="zh-CN" dirty="0"/>
          </a:p>
          <a:p>
            <a:pPr lvl="1"/>
            <a:r>
              <a:rPr lang="zh-CN" altLang="en-US" dirty="0"/>
              <a:t>相对长度单位</a:t>
            </a:r>
          </a:p>
        </p:txBody>
      </p:sp>
      <p:sp>
        <p:nvSpPr>
          <p:cNvPr id="4" name="文本占位符 3">
            <a:extLst>
              <a:ext uri="{FF2B5EF4-FFF2-40B4-BE49-F238E27FC236}">
                <a16:creationId xmlns:a16="http://schemas.microsoft.com/office/drawing/2014/main" id="{198DE022-CA95-430F-8C2D-A6CA2B2DD139}"/>
              </a:ext>
            </a:extLst>
          </p:cNvPr>
          <p:cNvSpPr>
            <a:spLocks noGrp="1"/>
          </p:cNvSpPr>
          <p:nvPr>
            <p:ph type="body" sz="quarter" idx="16"/>
          </p:nvPr>
        </p:nvSpPr>
        <p:spPr/>
        <p:txBody>
          <a:bodyPr/>
          <a:lstStyle/>
          <a:p>
            <a:r>
              <a:rPr lang="en-US" altLang="zh-CN" dirty="0"/>
              <a:t>6.</a:t>
            </a:r>
            <a:r>
              <a:rPr lang="zh-CN" altLang="en-US" dirty="0"/>
              <a:t>值与单位</a:t>
            </a:r>
          </a:p>
          <a:p>
            <a:endParaRPr lang="zh-CN" altLang="en-US" dirty="0"/>
          </a:p>
        </p:txBody>
      </p:sp>
      <p:pic>
        <p:nvPicPr>
          <p:cNvPr id="6" name="图片 5">
            <a:hlinkClick r:id="rId3" action="ppaction://hlinkfile"/>
            <a:extLst>
              <a:ext uri="{FF2B5EF4-FFF2-40B4-BE49-F238E27FC236}">
                <a16:creationId xmlns:a16="http://schemas.microsoft.com/office/drawing/2014/main" id="{3B42FEE2-F8C7-41BB-9F3D-3BD947301D20}"/>
              </a:ext>
            </a:extLst>
          </p:cNvPr>
          <p:cNvPicPr>
            <a:picLocks noChangeAspect="1"/>
          </p:cNvPicPr>
          <p:nvPr/>
        </p:nvPicPr>
        <p:blipFill>
          <a:blip r:embed="rId4"/>
          <a:stretch>
            <a:fillRect/>
          </a:stretch>
        </p:blipFill>
        <p:spPr>
          <a:xfrm>
            <a:off x="2644083" y="0"/>
            <a:ext cx="4498564" cy="6858000"/>
          </a:xfrm>
          <a:prstGeom prst="rect">
            <a:avLst/>
          </a:prstGeom>
        </p:spPr>
      </p:pic>
      <p:pic>
        <p:nvPicPr>
          <p:cNvPr id="9" name="图片 8">
            <a:extLst>
              <a:ext uri="{FF2B5EF4-FFF2-40B4-BE49-F238E27FC236}">
                <a16:creationId xmlns:a16="http://schemas.microsoft.com/office/drawing/2014/main" id="{3703E604-5E1D-4A14-B227-4E1F24FFA465}"/>
              </a:ext>
            </a:extLst>
          </p:cNvPr>
          <p:cNvPicPr>
            <a:picLocks noChangeAspect="1"/>
          </p:cNvPicPr>
          <p:nvPr/>
        </p:nvPicPr>
        <p:blipFill>
          <a:blip r:embed="rId5"/>
          <a:stretch>
            <a:fillRect/>
          </a:stretch>
        </p:blipFill>
        <p:spPr>
          <a:xfrm>
            <a:off x="8021644" y="2102892"/>
            <a:ext cx="2780952" cy="2314286"/>
          </a:xfrm>
          <a:prstGeom prst="rect">
            <a:avLst/>
          </a:prstGeom>
        </p:spPr>
      </p:pic>
    </p:spTree>
    <p:extLst>
      <p:ext uri="{BB962C8B-B14F-4D97-AF65-F5344CB8AC3E}">
        <p14:creationId xmlns:p14="http://schemas.microsoft.com/office/powerpoint/2010/main" val="210790295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0673A5-7376-42B0-BCC5-AA13F48D3E83}"/>
              </a:ext>
            </a:extLst>
          </p:cNvPr>
          <p:cNvSpPr>
            <a:spLocks noGrp="1"/>
          </p:cNvSpPr>
          <p:nvPr>
            <p:ph type="sldNum" sz="quarter" idx="12"/>
          </p:nvPr>
        </p:nvSpPr>
        <p:spPr/>
        <p:txBody>
          <a:bodyPr/>
          <a:lstStyle/>
          <a:p>
            <a:fld id="{D12C7F20-4EEE-4847-AC76-B538472E8A39}" type="slidenum">
              <a:rPr lang="zh-CN" altLang="en-US" smtClean="0"/>
              <a:pPr/>
              <a:t>58</a:t>
            </a:fld>
            <a:endParaRPr lang="zh-CN" altLang="en-US"/>
          </a:p>
        </p:txBody>
      </p:sp>
      <p:sp>
        <p:nvSpPr>
          <p:cNvPr id="3" name="文本占位符 2">
            <a:extLst>
              <a:ext uri="{FF2B5EF4-FFF2-40B4-BE49-F238E27FC236}">
                <a16:creationId xmlns:a16="http://schemas.microsoft.com/office/drawing/2014/main" id="{5130E2C4-3327-4B0E-8A1D-ED04E8D246E2}"/>
              </a:ext>
            </a:extLst>
          </p:cNvPr>
          <p:cNvSpPr>
            <a:spLocks noGrp="1"/>
          </p:cNvSpPr>
          <p:nvPr>
            <p:ph type="body" sz="quarter" idx="15"/>
          </p:nvPr>
        </p:nvSpPr>
        <p:spPr/>
        <p:txBody>
          <a:bodyPr/>
          <a:lstStyle/>
          <a:p>
            <a:r>
              <a:rPr lang="en-US" altLang="zh-CN" dirty="0" err="1"/>
              <a:t>ems</a:t>
            </a:r>
            <a:r>
              <a:rPr lang="en-US" altLang="zh-CN" dirty="0"/>
              <a:t> and rems</a:t>
            </a:r>
          </a:p>
          <a:p>
            <a:pPr lvl="1"/>
            <a:r>
              <a:rPr lang="zh-CN" altLang="en-US" dirty="0"/>
              <a:t>在排版属性中 </a:t>
            </a:r>
            <a:r>
              <a:rPr lang="en-US" altLang="zh-CN" dirty="0" err="1"/>
              <a:t>em</a:t>
            </a:r>
            <a:r>
              <a:rPr lang="en-US" altLang="zh-CN" dirty="0"/>
              <a:t> </a:t>
            </a:r>
            <a:r>
              <a:rPr lang="zh-CN" altLang="en-US" dirty="0"/>
              <a:t>单位的意思是“父元素的字体大小”。</a:t>
            </a:r>
            <a:endParaRPr lang="en-US" altLang="zh-CN" dirty="0"/>
          </a:p>
          <a:p>
            <a:pPr lvl="1"/>
            <a:r>
              <a:rPr lang="en-US" altLang="zh-CN" dirty="0"/>
              <a:t>rem</a:t>
            </a:r>
            <a:r>
              <a:rPr lang="zh-CN" altLang="en-US" dirty="0"/>
              <a:t>单位的意思是“根元素的字体大小”。</a:t>
            </a:r>
          </a:p>
        </p:txBody>
      </p:sp>
      <p:sp>
        <p:nvSpPr>
          <p:cNvPr id="4" name="文本占位符 3">
            <a:extLst>
              <a:ext uri="{FF2B5EF4-FFF2-40B4-BE49-F238E27FC236}">
                <a16:creationId xmlns:a16="http://schemas.microsoft.com/office/drawing/2014/main" id="{198DE022-CA95-430F-8C2D-A6CA2B2DD139}"/>
              </a:ext>
            </a:extLst>
          </p:cNvPr>
          <p:cNvSpPr>
            <a:spLocks noGrp="1"/>
          </p:cNvSpPr>
          <p:nvPr>
            <p:ph type="body" sz="quarter" idx="16"/>
          </p:nvPr>
        </p:nvSpPr>
        <p:spPr/>
        <p:txBody>
          <a:bodyPr/>
          <a:lstStyle/>
          <a:p>
            <a:r>
              <a:rPr lang="en-US" altLang="zh-CN" dirty="0"/>
              <a:t>6.</a:t>
            </a:r>
            <a:r>
              <a:rPr lang="zh-CN" altLang="en-US" dirty="0"/>
              <a:t>值与单位</a:t>
            </a:r>
          </a:p>
          <a:p>
            <a:endParaRPr lang="zh-CN" altLang="en-US" dirty="0"/>
          </a:p>
        </p:txBody>
      </p:sp>
      <p:pic>
        <p:nvPicPr>
          <p:cNvPr id="7" name="图片 6">
            <a:hlinkClick r:id="rId3" action="ppaction://hlinkfile"/>
            <a:extLst>
              <a:ext uri="{FF2B5EF4-FFF2-40B4-BE49-F238E27FC236}">
                <a16:creationId xmlns:a16="http://schemas.microsoft.com/office/drawing/2014/main" id="{4ADDE68B-78FE-453D-810D-434F02F94E42}"/>
              </a:ext>
            </a:extLst>
          </p:cNvPr>
          <p:cNvPicPr>
            <a:picLocks noChangeAspect="1"/>
          </p:cNvPicPr>
          <p:nvPr/>
        </p:nvPicPr>
        <p:blipFill>
          <a:blip r:embed="rId4"/>
          <a:stretch>
            <a:fillRect/>
          </a:stretch>
        </p:blipFill>
        <p:spPr>
          <a:xfrm>
            <a:off x="251792" y="1228585"/>
            <a:ext cx="4942857" cy="4885714"/>
          </a:xfrm>
          <a:prstGeom prst="rect">
            <a:avLst/>
          </a:prstGeom>
        </p:spPr>
      </p:pic>
      <p:pic>
        <p:nvPicPr>
          <p:cNvPr id="10" name="图片 9">
            <a:extLst>
              <a:ext uri="{FF2B5EF4-FFF2-40B4-BE49-F238E27FC236}">
                <a16:creationId xmlns:a16="http://schemas.microsoft.com/office/drawing/2014/main" id="{F811FD28-169D-403F-BF91-B61338BB58C3}"/>
              </a:ext>
            </a:extLst>
          </p:cNvPr>
          <p:cNvPicPr>
            <a:picLocks noChangeAspect="1"/>
          </p:cNvPicPr>
          <p:nvPr/>
        </p:nvPicPr>
        <p:blipFill>
          <a:blip r:embed="rId5"/>
          <a:stretch>
            <a:fillRect/>
          </a:stretch>
        </p:blipFill>
        <p:spPr>
          <a:xfrm>
            <a:off x="5194649" y="0"/>
            <a:ext cx="3492353" cy="6858000"/>
          </a:xfrm>
          <a:prstGeom prst="rect">
            <a:avLst/>
          </a:prstGeom>
        </p:spPr>
      </p:pic>
      <p:pic>
        <p:nvPicPr>
          <p:cNvPr id="12" name="图片 11">
            <a:extLst>
              <a:ext uri="{FF2B5EF4-FFF2-40B4-BE49-F238E27FC236}">
                <a16:creationId xmlns:a16="http://schemas.microsoft.com/office/drawing/2014/main" id="{EB446546-DEFE-44B7-A59A-E73CF8924C9B}"/>
              </a:ext>
            </a:extLst>
          </p:cNvPr>
          <p:cNvPicPr>
            <a:picLocks noChangeAspect="1"/>
          </p:cNvPicPr>
          <p:nvPr/>
        </p:nvPicPr>
        <p:blipFill>
          <a:blip r:embed="rId6"/>
          <a:stretch>
            <a:fillRect/>
          </a:stretch>
        </p:blipFill>
        <p:spPr>
          <a:xfrm>
            <a:off x="8963947" y="1238524"/>
            <a:ext cx="3161905" cy="4380952"/>
          </a:xfrm>
          <a:prstGeom prst="rect">
            <a:avLst/>
          </a:prstGeom>
        </p:spPr>
      </p:pic>
    </p:spTree>
    <p:extLst>
      <p:ext uri="{BB962C8B-B14F-4D97-AF65-F5344CB8AC3E}">
        <p14:creationId xmlns:p14="http://schemas.microsoft.com/office/powerpoint/2010/main" val="3843767849"/>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26E2B4E-6755-4883-A623-5E50D1A5C95C}"/>
              </a:ext>
            </a:extLst>
          </p:cNvPr>
          <p:cNvSpPr>
            <a:spLocks noGrp="1"/>
          </p:cNvSpPr>
          <p:nvPr>
            <p:ph type="sldNum" sz="quarter" idx="12"/>
          </p:nvPr>
        </p:nvSpPr>
        <p:spPr/>
        <p:txBody>
          <a:bodyPr/>
          <a:lstStyle/>
          <a:p>
            <a:fld id="{D12C7F20-4EEE-4847-AC76-B538472E8A39}" type="slidenum">
              <a:rPr lang="zh-CN" altLang="en-US" smtClean="0"/>
              <a:pPr/>
              <a:t>5</a:t>
            </a:fld>
            <a:endParaRPr lang="zh-CN" altLang="en-US"/>
          </a:p>
        </p:txBody>
      </p:sp>
      <p:sp>
        <p:nvSpPr>
          <p:cNvPr id="3" name="文本占位符 2">
            <a:extLst>
              <a:ext uri="{FF2B5EF4-FFF2-40B4-BE49-F238E27FC236}">
                <a16:creationId xmlns:a16="http://schemas.microsoft.com/office/drawing/2014/main" id="{73E97EE1-BA85-4B0C-9EBD-7AD31CD2EE92}"/>
              </a:ext>
            </a:extLst>
          </p:cNvPr>
          <p:cNvSpPr>
            <a:spLocks noGrp="1"/>
          </p:cNvSpPr>
          <p:nvPr>
            <p:ph type="body" sz="quarter" idx="15"/>
          </p:nvPr>
        </p:nvSpPr>
        <p:spPr>
          <a:xfrm>
            <a:off x="159768" y="664546"/>
            <a:ext cx="6583932" cy="5733333"/>
          </a:xfrm>
        </p:spPr>
        <p:txBody>
          <a:bodyPr/>
          <a:lstStyle/>
          <a:p>
            <a:r>
              <a:rPr lang="zh-CN" altLang="en-US" dirty="0"/>
              <a:t>在</a:t>
            </a:r>
            <a:r>
              <a:rPr lang="en-US" altLang="zh-CN" dirty="0"/>
              <a:t>HTML</a:t>
            </a:r>
            <a:r>
              <a:rPr lang="zh-CN" altLang="en-US" dirty="0"/>
              <a:t>里面应用</a:t>
            </a:r>
            <a:r>
              <a:rPr lang="en-US" altLang="zh-CN" dirty="0"/>
              <a:t>CSS</a:t>
            </a:r>
          </a:p>
          <a:p>
            <a:pPr marL="913765" lvl="1" indent="-457200">
              <a:buFont typeface="+mj-lt"/>
              <a:buAutoNum type="arabicPeriod" startAt="2"/>
            </a:pPr>
            <a:r>
              <a:rPr lang="zh-CN" altLang="en-US" dirty="0"/>
              <a:t>内部样式表</a:t>
            </a:r>
            <a:endParaRPr lang="en-US" altLang="zh-CN" dirty="0"/>
          </a:p>
          <a:p>
            <a:pPr lvl="2"/>
            <a:r>
              <a:rPr lang="zh-CN" altLang="en-US" dirty="0"/>
              <a:t>将</a:t>
            </a:r>
            <a:r>
              <a:rPr lang="en-US" altLang="zh-CN" dirty="0"/>
              <a:t>CSS</a:t>
            </a:r>
            <a:r>
              <a:rPr lang="zh-CN" altLang="en-US" dirty="0"/>
              <a:t>放在</a:t>
            </a:r>
            <a:r>
              <a:rPr lang="en-US" altLang="zh-CN" dirty="0"/>
              <a:t>HTML</a:t>
            </a:r>
            <a:r>
              <a:rPr lang="zh-CN" altLang="en-US" dirty="0"/>
              <a:t>文件</a:t>
            </a:r>
            <a:r>
              <a:rPr lang="en-US" altLang="zh-CN" dirty="0">
                <a:solidFill>
                  <a:srgbClr val="ED7D31"/>
                </a:solidFill>
              </a:rPr>
              <a:t>&lt;head&gt;</a:t>
            </a:r>
            <a:r>
              <a:rPr lang="zh-CN" altLang="en-US" dirty="0"/>
              <a:t>标签里的</a:t>
            </a:r>
            <a:r>
              <a:rPr lang="en-US" altLang="zh-CN" dirty="0">
                <a:solidFill>
                  <a:srgbClr val="ED7D31"/>
                </a:solidFill>
              </a:rPr>
              <a:t>&lt;style&gt;</a:t>
            </a:r>
            <a:r>
              <a:rPr lang="zh-CN" altLang="en-US" dirty="0"/>
              <a:t>标签之中</a:t>
            </a:r>
            <a:endParaRPr lang="en-US" altLang="zh-CN" dirty="0"/>
          </a:p>
          <a:p>
            <a:pPr lvl="2"/>
            <a:r>
              <a:rPr lang="zh-CN" altLang="en-US" dirty="0"/>
              <a:t>难以复用</a:t>
            </a:r>
            <a:endParaRPr lang="en-US" altLang="zh-CN" dirty="0"/>
          </a:p>
          <a:p>
            <a:endParaRPr lang="zh-CN" altLang="en-US" dirty="0"/>
          </a:p>
        </p:txBody>
      </p:sp>
      <p:sp>
        <p:nvSpPr>
          <p:cNvPr id="4" name="文本占位符 3">
            <a:extLst>
              <a:ext uri="{FF2B5EF4-FFF2-40B4-BE49-F238E27FC236}">
                <a16:creationId xmlns:a16="http://schemas.microsoft.com/office/drawing/2014/main" id="{FBDD979A-2D32-41D0-B3FD-4E0B2FF48ABC}"/>
              </a:ext>
            </a:extLst>
          </p:cNvPr>
          <p:cNvSpPr>
            <a:spLocks noGrp="1"/>
          </p:cNvSpPr>
          <p:nvPr>
            <p:ph type="body" sz="quarter" idx="16"/>
          </p:nvPr>
        </p:nvSpPr>
        <p:spPr/>
        <p:txBody>
          <a:bodyPr/>
          <a:lstStyle/>
          <a:p>
            <a:r>
              <a:rPr lang="en-US" altLang="zh-CN" dirty="0"/>
              <a:t>1.CSS</a:t>
            </a:r>
            <a:r>
              <a:rPr lang="zh-CN" altLang="en-US" dirty="0"/>
              <a:t>简介</a:t>
            </a:r>
          </a:p>
          <a:p>
            <a:endParaRPr lang="zh-CN" altLang="en-US" dirty="0"/>
          </a:p>
        </p:txBody>
      </p:sp>
      <p:pic>
        <p:nvPicPr>
          <p:cNvPr id="6" name="图片 5">
            <a:hlinkClick r:id="rId2" action="ppaction://hlinkfile"/>
            <a:extLst>
              <a:ext uri="{FF2B5EF4-FFF2-40B4-BE49-F238E27FC236}">
                <a16:creationId xmlns:a16="http://schemas.microsoft.com/office/drawing/2014/main" id="{9C68E5D8-33B1-4A4C-8948-E7755EEAC571}"/>
              </a:ext>
            </a:extLst>
          </p:cNvPr>
          <p:cNvPicPr>
            <a:picLocks noChangeAspect="1"/>
          </p:cNvPicPr>
          <p:nvPr/>
        </p:nvPicPr>
        <p:blipFill>
          <a:blip r:embed="rId3"/>
          <a:stretch>
            <a:fillRect/>
          </a:stretch>
        </p:blipFill>
        <p:spPr>
          <a:xfrm>
            <a:off x="6743700" y="642129"/>
            <a:ext cx="4937893" cy="5912477"/>
          </a:xfrm>
          <a:prstGeom prst="rect">
            <a:avLst/>
          </a:prstGeom>
        </p:spPr>
      </p:pic>
    </p:spTree>
    <p:extLst>
      <p:ext uri="{BB962C8B-B14F-4D97-AF65-F5344CB8AC3E}">
        <p14:creationId xmlns:p14="http://schemas.microsoft.com/office/powerpoint/2010/main" val="232497744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07B5A9-8016-478C-A67B-304210A46F6F}"/>
              </a:ext>
            </a:extLst>
          </p:cNvPr>
          <p:cNvSpPr>
            <a:spLocks noGrp="1"/>
          </p:cNvSpPr>
          <p:nvPr>
            <p:ph type="sldNum" sz="quarter" idx="12"/>
          </p:nvPr>
        </p:nvSpPr>
        <p:spPr/>
        <p:txBody>
          <a:bodyPr/>
          <a:lstStyle/>
          <a:p>
            <a:fld id="{D12C7F20-4EEE-4847-AC76-B538472E8A39}" type="slidenum">
              <a:rPr lang="zh-CN" altLang="en-US" smtClean="0"/>
              <a:pPr/>
              <a:t>59</a:t>
            </a:fld>
            <a:endParaRPr lang="zh-CN" altLang="en-US"/>
          </a:p>
        </p:txBody>
      </p:sp>
      <p:sp>
        <p:nvSpPr>
          <p:cNvPr id="3" name="文本占位符 2">
            <a:extLst>
              <a:ext uri="{FF2B5EF4-FFF2-40B4-BE49-F238E27FC236}">
                <a16:creationId xmlns:a16="http://schemas.microsoft.com/office/drawing/2014/main" id="{87018ED9-347B-406D-9647-328E50237E53}"/>
              </a:ext>
            </a:extLst>
          </p:cNvPr>
          <p:cNvSpPr>
            <a:spLocks noGrp="1"/>
          </p:cNvSpPr>
          <p:nvPr>
            <p:ph type="body" sz="quarter" idx="15"/>
          </p:nvPr>
        </p:nvSpPr>
        <p:spPr/>
        <p:txBody>
          <a:bodyPr/>
          <a:lstStyle/>
          <a:p>
            <a:r>
              <a:rPr lang="zh-CN" altLang="en-US" dirty="0"/>
              <a:t>百分比</a:t>
            </a:r>
            <a:endParaRPr lang="en-US" altLang="zh-CN" dirty="0"/>
          </a:p>
          <a:p>
            <a:pPr lvl="1"/>
            <a:r>
              <a:rPr lang="zh-CN" altLang="en-US" dirty="0"/>
              <a:t>相对于其他值设置的</a:t>
            </a:r>
            <a:endParaRPr lang="en-US" altLang="zh-CN" dirty="0"/>
          </a:p>
          <a:p>
            <a:pPr lvl="1"/>
            <a:r>
              <a:rPr lang="zh-CN" altLang="en-US" dirty="0"/>
              <a:t>如果将元素的字体大小设置为百分比，那么它将是元素父元素字体大小的百分比。</a:t>
            </a:r>
            <a:endParaRPr lang="en-US" altLang="zh-CN" dirty="0"/>
          </a:p>
          <a:p>
            <a:pPr lvl="1"/>
            <a:r>
              <a:rPr lang="zh-CN" altLang="en-US" dirty="0"/>
              <a:t>如果使用百分比作为宽度值，那么它将是父值宽度的百分比</a:t>
            </a:r>
            <a:endParaRPr lang="en-US" altLang="zh-CN" dirty="0"/>
          </a:p>
          <a:p>
            <a:pPr lvl="1"/>
            <a:r>
              <a:rPr lang="zh-CN" altLang="en-US" dirty="0"/>
              <a:t>每个</a:t>
            </a:r>
            <a:r>
              <a:rPr lang="en-US" altLang="zh-CN" dirty="0"/>
              <a:t>&lt;li&gt;</a:t>
            </a:r>
            <a:r>
              <a:rPr lang="zh-CN" altLang="en-US" dirty="0"/>
              <a:t>都有</a:t>
            </a:r>
            <a:r>
              <a:rPr lang="en-US" altLang="zh-CN" dirty="0"/>
              <a:t>80%</a:t>
            </a:r>
            <a:r>
              <a:rPr lang="zh-CN" altLang="en-US" dirty="0"/>
              <a:t>的字体大小，因此嵌套列表项在从父级继承其大小时将逐渐变小</a:t>
            </a:r>
          </a:p>
          <a:p>
            <a:pPr lvl="1"/>
            <a:endParaRPr lang="zh-CN" altLang="en-US" dirty="0"/>
          </a:p>
        </p:txBody>
      </p:sp>
      <p:sp>
        <p:nvSpPr>
          <p:cNvPr id="4" name="文本占位符 3">
            <a:extLst>
              <a:ext uri="{FF2B5EF4-FFF2-40B4-BE49-F238E27FC236}">
                <a16:creationId xmlns:a16="http://schemas.microsoft.com/office/drawing/2014/main" id="{A8326897-CACC-4C9E-8744-0E530A2A50A3}"/>
              </a:ext>
            </a:extLst>
          </p:cNvPr>
          <p:cNvSpPr>
            <a:spLocks noGrp="1"/>
          </p:cNvSpPr>
          <p:nvPr>
            <p:ph type="body" sz="quarter" idx="16"/>
          </p:nvPr>
        </p:nvSpPr>
        <p:spPr/>
        <p:txBody>
          <a:bodyPr/>
          <a:lstStyle/>
          <a:p>
            <a:r>
              <a:rPr lang="en-US" altLang="zh-CN" dirty="0"/>
              <a:t>6.</a:t>
            </a:r>
            <a:r>
              <a:rPr lang="zh-CN" altLang="en-US" dirty="0"/>
              <a:t>值与单位</a:t>
            </a:r>
          </a:p>
          <a:p>
            <a:endParaRPr lang="zh-CN" altLang="en-US" dirty="0"/>
          </a:p>
        </p:txBody>
      </p:sp>
      <p:pic>
        <p:nvPicPr>
          <p:cNvPr id="6" name="图片 5">
            <a:extLst>
              <a:ext uri="{FF2B5EF4-FFF2-40B4-BE49-F238E27FC236}">
                <a16:creationId xmlns:a16="http://schemas.microsoft.com/office/drawing/2014/main" id="{12E6BDE3-2B83-435A-AE83-D932274EAAC2}"/>
              </a:ext>
            </a:extLst>
          </p:cNvPr>
          <p:cNvPicPr>
            <a:picLocks noChangeAspect="1"/>
          </p:cNvPicPr>
          <p:nvPr/>
        </p:nvPicPr>
        <p:blipFill>
          <a:blip r:embed="rId3"/>
          <a:stretch>
            <a:fillRect/>
          </a:stretch>
        </p:blipFill>
        <p:spPr>
          <a:xfrm>
            <a:off x="1689211" y="-7778"/>
            <a:ext cx="4778292" cy="6858000"/>
          </a:xfrm>
          <a:prstGeom prst="rect">
            <a:avLst/>
          </a:prstGeom>
        </p:spPr>
      </p:pic>
      <p:pic>
        <p:nvPicPr>
          <p:cNvPr id="8" name="图片 7">
            <a:extLst>
              <a:ext uri="{FF2B5EF4-FFF2-40B4-BE49-F238E27FC236}">
                <a16:creationId xmlns:a16="http://schemas.microsoft.com/office/drawing/2014/main" id="{1FB23D67-3E44-4989-8FF8-ED17833C27F5}"/>
              </a:ext>
            </a:extLst>
          </p:cNvPr>
          <p:cNvPicPr>
            <a:picLocks noChangeAspect="1"/>
          </p:cNvPicPr>
          <p:nvPr/>
        </p:nvPicPr>
        <p:blipFill>
          <a:blip r:embed="rId4"/>
          <a:stretch>
            <a:fillRect/>
          </a:stretch>
        </p:blipFill>
        <p:spPr>
          <a:xfrm>
            <a:off x="6959386" y="1845265"/>
            <a:ext cx="4628571" cy="3095238"/>
          </a:xfrm>
          <a:prstGeom prst="rect">
            <a:avLst/>
          </a:prstGeom>
        </p:spPr>
      </p:pic>
    </p:spTree>
    <p:extLst>
      <p:ext uri="{BB962C8B-B14F-4D97-AF65-F5344CB8AC3E}">
        <p14:creationId xmlns:p14="http://schemas.microsoft.com/office/powerpoint/2010/main" val="115391494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07B5A9-8016-478C-A67B-304210A46F6F}"/>
              </a:ext>
            </a:extLst>
          </p:cNvPr>
          <p:cNvSpPr>
            <a:spLocks noGrp="1"/>
          </p:cNvSpPr>
          <p:nvPr>
            <p:ph type="sldNum" sz="quarter" idx="12"/>
          </p:nvPr>
        </p:nvSpPr>
        <p:spPr/>
        <p:txBody>
          <a:bodyPr/>
          <a:lstStyle/>
          <a:p>
            <a:fld id="{D12C7F20-4EEE-4847-AC76-B538472E8A39}" type="slidenum">
              <a:rPr lang="zh-CN" altLang="en-US" smtClean="0"/>
              <a:pPr/>
              <a:t>60</a:t>
            </a:fld>
            <a:endParaRPr lang="zh-CN" altLang="en-US"/>
          </a:p>
        </p:txBody>
      </p:sp>
      <p:sp>
        <p:nvSpPr>
          <p:cNvPr id="3" name="文本占位符 2">
            <a:extLst>
              <a:ext uri="{FF2B5EF4-FFF2-40B4-BE49-F238E27FC236}">
                <a16:creationId xmlns:a16="http://schemas.microsoft.com/office/drawing/2014/main" id="{87018ED9-347B-406D-9647-328E50237E53}"/>
              </a:ext>
            </a:extLst>
          </p:cNvPr>
          <p:cNvSpPr>
            <a:spLocks noGrp="1"/>
          </p:cNvSpPr>
          <p:nvPr>
            <p:ph type="body" sz="quarter" idx="15"/>
          </p:nvPr>
        </p:nvSpPr>
        <p:spPr>
          <a:xfrm>
            <a:off x="159768" y="636104"/>
            <a:ext cx="11920072" cy="5761775"/>
          </a:xfrm>
        </p:spPr>
        <p:txBody>
          <a:bodyPr/>
          <a:lstStyle/>
          <a:p>
            <a:r>
              <a:rPr lang="zh-CN" altLang="en-US" dirty="0"/>
              <a:t>数字</a:t>
            </a:r>
            <a:endParaRPr lang="en-US" altLang="zh-CN" dirty="0"/>
          </a:p>
          <a:p>
            <a:pPr lvl="1"/>
            <a:r>
              <a:rPr lang="zh-CN" altLang="en-US" dirty="0"/>
              <a:t>有些值接受数字，不添加任何单位。</a:t>
            </a:r>
            <a:endParaRPr lang="en-US" altLang="zh-CN" dirty="0"/>
          </a:p>
          <a:p>
            <a:pPr lvl="1"/>
            <a:r>
              <a:rPr lang="zh-CN" altLang="en-US" dirty="0"/>
              <a:t>接受无单位数字的属性的一个例子是不透明度属性（</a:t>
            </a:r>
            <a:r>
              <a:rPr lang="en-US" altLang="zh-CN" dirty="0"/>
              <a:t>opacity </a:t>
            </a:r>
            <a:r>
              <a:rPr lang="zh-CN" altLang="en-US" dirty="0"/>
              <a:t>），它控制元素的不透明度</a:t>
            </a:r>
            <a:r>
              <a:rPr lang="en-US" altLang="zh-CN" dirty="0"/>
              <a:t>(</a:t>
            </a:r>
            <a:r>
              <a:rPr lang="zh-CN" altLang="en-US" dirty="0"/>
              <a:t>它的透明程度</a:t>
            </a:r>
            <a:r>
              <a:rPr lang="en-US" altLang="zh-CN" dirty="0"/>
              <a:t>)</a:t>
            </a:r>
            <a:r>
              <a:rPr lang="zh-CN" altLang="en-US" dirty="0"/>
              <a:t>。此属性接受</a:t>
            </a:r>
            <a:r>
              <a:rPr lang="en-US" altLang="zh-CN" dirty="0"/>
              <a:t>0(</a:t>
            </a:r>
            <a:r>
              <a:rPr lang="zh-CN" altLang="en-US" dirty="0"/>
              <a:t>完全透明</a:t>
            </a:r>
            <a:r>
              <a:rPr lang="en-US" altLang="zh-CN" dirty="0"/>
              <a:t>)</a:t>
            </a:r>
            <a:r>
              <a:rPr lang="zh-CN" altLang="en-US" dirty="0"/>
              <a:t>和</a:t>
            </a:r>
            <a:r>
              <a:rPr lang="en-US" altLang="zh-CN" dirty="0"/>
              <a:t>1(</a:t>
            </a:r>
            <a:r>
              <a:rPr lang="zh-CN" altLang="en-US" dirty="0"/>
              <a:t>完全不透明</a:t>
            </a:r>
            <a:r>
              <a:rPr lang="en-US" altLang="zh-CN" dirty="0"/>
              <a:t>)</a:t>
            </a:r>
            <a:r>
              <a:rPr lang="zh-CN" altLang="en-US" dirty="0"/>
              <a:t>之间的数字。</a:t>
            </a:r>
          </a:p>
        </p:txBody>
      </p:sp>
      <p:sp>
        <p:nvSpPr>
          <p:cNvPr id="4" name="文本占位符 3">
            <a:extLst>
              <a:ext uri="{FF2B5EF4-FFF2-40B4-BE49-F238E27FC236}">
                <a16:creationId xmlns:a16="http://schemas.microsoft.com/office/drawing/2014/main" id="{A8326897-CACC-4C9E-8744-0E530A2A50A3}"/>
              </a:ext>
            </a:extLst>
          </p:cNvPr>
          <p:cNvSpPr>
            <a:spLocks noGrp="1"/>
          </p:cNvSpPr>
          <p:nvPr>
            <p:ph type="body" sz="quarter" idx="16"/>
          </p:nvPr>
        </p:nvSpPr>
        <p:spPr/>
        <p:txBody>
          <a:bodyPr/>
          <a:lstStyle/>
          <a:p>
            <a:r>
              <a:rPr lang="en-US" altLang="zh-CN" dirty="0"/>
              <a:t>6.</a:t>
            </a:r>
            <a:r>
              <a:rPr lang="zh-CN" altLang="en-US" dirty="0"/>
              <a:t>值与单位</a:t>
            </a:r>
          </a:p>
          <a:p>
            <a:endParaRPr lang="zh-CN" altLang="en-US" dirty="0"/>
          </a:p>
        </p:txBody>
      </p:sp>
      <p:pic>
        <p:nvPicPr>
          <p:cNvPr id="10" name="图片 9">
            <a:extLst>
              <a:ext uri="{FF2B5EF4-FFF2-40B4-BE49-F238E27FC236}">
                <a16:creationId xmlns:a16="http://schemas.microsoft.com/office/drawing/2014/main" id="{808F4E2A-C94E-4EB5-BB93-40B8F0722483}"/>
              </a:ext>
            </a:extLst>
          </p:cNvPr>
          <p:cNvPicPr>
            <a:picLocks noChangeAspect="1"/>
          </p:cNvPicPr>
          <p:nvPr/>
        </p:nvPicPr>
        <p:blipFill>
          <a:blip r:embed="rId3"/>
          <a:stretch>
            <a:fillRect/>
          </a:stretch>
        </p:blipFill>
        <p:spPr>
          <a:xfrm>
            <a:off x="1207400" y="636104"/>
            <a:ext cx="6676190" cy="5761905"/>
          </a:xfrm>
          <a:prstGeom prst="rect">
            <a:avLst/>
          </a:prstGeom>
        </p:spPr>
      </p:pic>
      <p:pic>
        <p:nvPicPr>
          <p:cNvPr id="12" name="图片 11">
            <a:extLst>
              <a:ext uri="{FF2B5EF4-FFF2-40B4-BE49-F238E27FC236}">
                <a16:creationId xmlns:a16="http://schemas.microsoft.com/office/drawing/2014/main" id="{41EC2297-A7A8-4161-A621-F8F833212657}"/>
              </a:ext>
            </a:extLst>
          </p:cNvPr>
          <p:cNvPicPr>
            <a:picLocks noChangeAspect="1"/>
          </p:cNvPicPr>
          <p:nvPr/>
        </p:nvPicPr>
        <p:blipFill>
          <a:blip r:embed="rId4"/>
          <a:stretch>
            <a:fillRect/>
          </a:stretch>
        </p:blipFill>
        <p:spPr>
          <a:xfrm>
            <a:off x="6976831" y="3057571"/>
            <a:ext cx="4704762" cy="742857"/>
          </a:xfrm>
          <a:prstGeom prst="rect">
            <a:avLst/>
          </a:prstGeom>
        </p:spPr>
      </p:pic>
    </p:spTree>
    <p:extLst>
      <p:ext uri="{BB962C8B-B14F-4D97-AF65-F5344CB8AC3E}">
        <p14:creationId xmlns:p14="http://schemas.microsoft.com/office/powerpoint/2010/main" val="296649271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07B5A9-8016-478C-A67B-304210A46F6F}"/>
              </a:ext>
            </a:extLst>
          </p:cNvPr>
          <p:cNvSpPr>
            <a:spLocks noGrp="1"/>
          </p:cNvSpPr>
          <p:nvPr>
            <p:ph type="sldNum" sz="quarter" idx="12"/>
          </p:nvPr>
        </p:nvSpPr>
        <p:spPr/>
        <p:txBody>
          <a:bodyPr/>
          <a:lstStyle/>
          <a:p>
            <a:fld id="{D12C7F20-4EEE-4847-AC76-B538472E8A39}" type="slidenum">
              <a:rPr lang="zh-CN" altLang="en-US" smtClean="0"/>
              <a:pPr/>
              <a:t>61</a:t>
            </a:fld>
            <a:endParaRPr lang="zh-CN" altLang="en-US"/>
          </a:p>
        </p:txBody>
      </p:sp>
      <p:sp>
        <p:nvSpPr>
          <p:cNvPr id="3" name="文本占位符 2">
            <a:extLst>
              <a:ext uri="{FF2B5EF4-FFF2-40B4-BE49-F238E27FC236}">
                <a16:creationId xmlns:a16="http://schemas.microsoft.com/office/drawing/2014/main" id="{87018ED9-347B-406D-9647-328E50237E53}"/>
              </a:ext>
            </a:extLst>
          </p:cNvPr>
          <p:cNvSpPr>
            <a:spLocks noGrp="1"/>
          </p:cNvSpPr>
          <p:nvPr>
            <p:ph type="body" sz="quarter" idx="15"/>
          </p:nvPr>
        </p:nvSpPr>
        <p:spPr>
          <a:xfrm>
            <a:off x="159768" y="636104"/>
            <a:ext cx="11920072" cy="5761775"/>
          </a:xfrm>
        </p:spPr>
        <p:txBody>
          <a:bodyPr/>
          <a:lstStyle/>
          <a:p>
            <a:r>
              <a:rPr lang="zh-CN" altLang="en-US" dirty="0"/>
              <a:t>颜色</a:t>
            </a:r>
            <a:endParaRPr lang="en-US" altLang="zh-CN" dirty="0"/>
          </a:p>
          <a:p>
            <a:pPr lvl="1"/>
            <a:r>
              <a:rPr lang="zh-CN" altLang="en-US" dirty="0"/>
              <a:t>现代计算机的标准颜色系统是</a:t>
            </a:r>
            <a:r>
              <a:rPr lang="en-US" altLang="zh-CN" dirty="0"/>
              <a:t>24</a:t>
            </a:r>
            <a:r>
              <a:rPr lang="zh-CN" altLang="en-US" dirty="0"/>
              <a:t>位的</a:t>
            </a:r>
            <a:endParaRPr lang="en-US" altLang="zh-CN" dirty="0"/>
          </a:p>
          <a:p>
            <a:pPr lvl="1"/>
            <a:r>
              <a:rPr lang="zh-CN" altLang="en-US" dirty="0"/>
              <a:t>每个通道有</a:t>
            </a:r>
            <a:r>
              <a:rPr lang="en-US" altLang="zh-CN" dirty="0"/>
              <a:t>256</a:t>
            </a:r>
            <a:r>
              <a:rPr lang="zh-CN" altLang="en-US" dirty="0"/>
              <a:t>个不同的值</a:t>
            </a:r>
            <a:r>
              <a:rPr lang="en-US" altLang="zh-CN" dirty="0"/>
              <a:t>(256 x 256 x 256 = 16,777,216)</a:t>
            </a:r>
          </a:p>
          <a:p>
            <a:pPr lvl="1"/>
            <a:r>
              <a:rPr lang="zh-CN" altLang="en-US" dirty="0"/>
              <a:t>十六进制</a:t>
            </a:r>
            <a:r>
              <a:rPr lang="en-US" altLang="zh-CN" dirty="0"/>
              <a:t>RGB</a:t>
            </a:r>
            <a:r>
              <a:rPr lang="zh-CN" altLang="en-US" dirty="0"/>
              <a:t>值</a:t>
            </a:r>
            <a:endParaRPr lang="en-US" altLang="zh-CN" dirty="0"/>
          </a:p>
          <a:p>
            <a:pPr lvl="1"/>
            <a:endParaRPr lang="en-US" altLang="zh-CN" dirty="0"/>
          </a:p>
          <a:p>
            <a:pPr lvl="1"/>
            <a:endParaRPr lang="zh-CN" altLang="en-US" dirty="0"/>
          </a:p>
        </p:txBody>
      </p:sp>
      <p:sp>
        <p:nvSpPr>
          <p:cNvPr id="4" name="文本占位符 3">
            <a:extLst>
              <a:ext uri="{FF2B5EF4-FFF2-40B4-BE49-F238E27FC236}">
                <a16:creationId xmlns:a16="http://schemas.microsoft.com/office/drawing/2014/main" id="{A8326897-CACC-4C9E-8744-0E530A2A50A3}"/>
              </a:ext>
            </a:extLst>
          </p:cNvPr>
          <p:cNvSpPr>
            <a:spLocks noGrp="1"/>
          </p:cNvSpPr>
          <p:nvPr>
            <p:ph type="body" sz="quarter" idx="16"/>
          </p:nvPr>
        </p:nvSpPr>
        <p:spPr/>
        <p:txBody>
          <a:bodyPr/>
          <a:lstStyle/>
          <a:p>
            <a:r>
              <a:rPr lang="en-US" altLang="zh-CN" dirty="0"/>
              <a:t>6.</a:t>
            </a:r>
            <a:r>
              <a:rPr lang="zh-CN" altLang="en-US" dirty="0"/>
              <a:t>值与单位</a:t>
            </a:r>
          </a:p>
          <a:p>
            <a:endParaRPr lang="zh-CN" altLang="en-US" dirty="0"/>
          </a:p>
        </p:txBody>
      </p:sp>
      <p:pic>
        <p:nvPicPr>
          <p:cNvPr id="6" name="图片 5">
            <a:hlinkClick r:id="rId3" action="ppaction://hlinkfile"/>
            <a:extLst>
              <a:ext uri="{FF2B5EF4-FFF2-40B4-BE49-F238E27FC236}">
                <a16:creationId xmlns:a16="http://schemas.microsoft.com/office/drawing/2014/main" id="{C39C7CFD-A04D-4DD9-B6E9-41211BF0C827}"/>
              </a:ext>
            </a:extLst>
          </p:cNvPr>
          <p:cNvPicPr>
            <a:picLocks noChangeAspect="1"/>
          </p:cNvPicPr>
          <p:nvPr/>
        </p:nvPicPr>
        <p:blipFill>
          <a:blip r:embed="rId4"/>
          <a:stretch>
            <a:fillRect/>
          </a:stretch>
        </p:blipFill>
        <p:spPr>
          <a:xfrm>
            <a:off x="1019100" y="-65112"/>
            <a:ext cx="7191940" cy="6858000"/>
          </a:xfrm>
          <a:prstGeom prst="rect">
            <a:avLst/>
          </a:prstGeom>
        </p:spPr>
      </p:pic>
      <p:pic>
        <p:nvPicPr>
          <p:cNvPr id="8" name="图片 7">
            <a:extLst>
              <a:ext uri="{FF2B5EF4-FFF2-40B4-BE49-F238E27FC236}">
                <a16:creationId xmlns:a16="http://schemas.microsoft.com/office/drawing/2014/main" id="{659C761B-884B-44F0-AB14-FF99362FECDE}"/>
              </a:ext>
            </a:extLst>
          </p:cNvPr>
          <p:cNvPicPr>
            <a:picLocks noChangeAspect="1"/>
          </p:cNvPicPr>
          <p:nvPr/>
        </p:nvPicPr>
        <p:blipFill>
          <a:blip r:embed="rId5"/>
          <a:stretch>
            <a:fillRect/>
          </a:stretch>
        </p:blipFill>
        <p:spPr>
          <a:xfrm>
            <a:off x="9233170" y="1916693"/>
            <a:ext cx="2114286" cy="3047619"/>
          </a:xfrm>
          <a:prstGeom prst="rect">
            <a:avLst/>
          </a:prstGeom>
        </p:spPr>
      </p:pic>
    </p:spTree>
    <p:extLst>
      <p:ext uri="{BB962C8B-B14F-4D97-AF65-F5344CB8AC3E}">
        <p14:creationId xmlns:p14="http://schemas.microsoft.com/office/powerpoint/2010/main" val="343723147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12A7F-EE33-46CA-A68C-D3C18A05C900}"/>
              </a:ext>
            </a:extLst>
          </p:cNvPr>
          <p:cNvSpPr>
            <a:spLocks noGrp="1"/>
          </p:cNvSpPr>
          <p:nvPr>
            <p:ph type="sldNum" sz="quarter" idx="12"/>
          </p:nvPr>
        </p:nvSpPr>
        <p:spPr/>
        <p:txBody>
          <a:bodyPr/>
          <a:lstStyle/>
          <a:p>
            <a:fld id="{D12C7F20-4EEE-4847-AC76-B538472E8A39}" type="slidenum">
              <a:rPr lang="zh-CN" altLang="en-US" smtClean="0"/>
              <a:pPr/>
              <a:t>62</a:t>
            </a:fld>
            <a:endParaRPr lang="zh-CN" altLang="en-US"/>
          </a:p>
        </p:txBody>
      </p:sp>
      <p:sp>
        <p:nvSpPr>
          <p:cNvPr id="3" name="文本占位符 2">
            <a:extLst>
              <a:ext uri="{FF2B5EF4-FFF2-40B4-BE49-F238E27FC236}">
                <a16:creationId xmlns:a16="http://schemas.microsoft.com/office/drawing/2014/main" id="{83579C0E-3B90-4700-8A4E-4EDDE8A8B32D}"/>
              </a:ext>
            </a:extLst>
          </p:cNvPr>
          <p:cNvSpPr>
            <a:spLocks noGrp="1"/>
          </p:cNvSpPr>
          <p:nvPr>
            <p:ph type="body" sz="quarter" idx="15"/>
          </p:nvPr>
        </p:nvSpPr>
        <p:spPr/>
        <p:txBody>
          <a:bodyPr/>
          <a:lstStyle/>
          <a:p>
            <a:r>
              <a:rPr lang="zh-CN" altLang="en-US" dirty="0"/>
              <a:t>函数</a:t>
            </a:r>
            <a:endParaRPr lang="en-US" altLang="zh-CN" dirty="0"/>
          </a:p>
          <a:p>
            <a:pPr lvl="1"/>
            <a:r>
              <a:rPr lang="en-US" altLang="zh-CN" dirty="0"/>
              <a:t>calc()</a:t>
            </a:r>
            <a:r>
              <a:rPr lang="zh-CN" altLang="en-US" dirty="0"/>
              <a:t>函数：函数使您能够在</a:t>
            </a:r>
            <a:r>
              <a:rPr lang="en-US" altLang="zh-CN" dirty="0"/>
              <a:t>CSS</a:t>
            </a:r>
            <a:r>
              <a:rPr lang="zh-CN" altLang="en-US" dirty="0"/>
              <a:t>中进行简单的计算</a:t>
            </a:r>
            <a:endParaRPr lang="en-US" altLang="zh-CN" dirty="0"/>
          </a:p>
          <a:p>
            <a:pPr lvl="1"/>
            <a:r>
              <a:rPr lang="en-US" altLang="zh-CN" dirty="0"/>
              <a:t>calc()</a:t>
            </a:r>
            <a:r>
              <a:rPr lang="zh-CN" altLang="en-US" dirty="0"/>
              <a:t>使框宽为</a:t>
            </a:r>
            <a:r>
              <a:rPr lang="en-US" altLang="zh-CN" dirty="0"/>
              <a:t>20% + 100px</a:t>
            </a:r>
            <a:r>
              <a:rPr lang="zh-CN" altLang="en-US" dirty="0"/>
              <a:t>。</a:t>
            </a:r>
            <a:r>
              <a:rPr lang="en-US" altLang="zh-CN" dirty="0"/>
              <a:t>20%</a:t>
            </a:r>
            <a:r>
              <a:rPr lang="zh-CN" altLang="en-US" dirty="0"/>
              <a:t>是根据父容器</a:t>
            </a:r>
            <a:r>
              <a:rPr lang="en-US" altLang="zh-CN" dirty="0"/>
              <a:t>.wrapper</a:t>
            </a:r>
            <a:r>
              <a:rPr lang="zh-CN" altLang="en-US" dirty="0"/>
              <a:t>的宽度来计算。</a:t>
            </a:r>
            <a:endParaRPr lang="en-US" altLang="zh-CN" dirty="0"/>
          </a:p>
          <a:p>
            <a:pPr lvl="1"/>
            <a:endParaRPr lang="zh-CN" altLang="en-US" dirty="0"/>
          </a:p>
        </p:txBody>
      </p:sp>
      <p:sp>
        <p:nvSpPr>
          <p:cNvPr id="4" name="文本占位符 3">
            <a:extLst>
              <a:ext uri="{FF2B5EF4-FFF2-40B4-BE49-F238E27FC236}">
                <a16:creationId xmlns:a16="http://schemas.microsoft.com/office/drawing/2014/main" id="{00847287-613E-4F55-84B2-996E4835FDA7}"/>
              </a:ext>
            </a:extLst>
          </p:cNvPr>
          <p:cNvSpPr>
            <a:spLocks noGrp="1"/>
          </p:cNvSpPr>
          <p:nvPr>
            <p:ph type="body" sz="quarter" idx="16"/>
          </p:nvPr>
        </p:nvSpPr>
        <p:spPr/>
        <p:txBody>
          <a:bodyPr/>
          <a:lstStyle/>
          <a:p>
            <a:r>
              <a:rPr lang="en-US" altLang="zh-CN" dirty="0"/>
              <a:t>6.</a:t>
            </a:r>
            <a:r>
              <a:rPr lang="zh-CN" altLang="en-US" dirty="0"/>
              <a:t>值与单位</a:t>
            </a:r>
          </a:p>
          <a:p>
            <a:endParaRPr lang="zh-CN" altLang="en-US" dirty="0"/>
          </a:p>
        </p:txBody>
      </p:sp>
      <p:pic>
        <p:nvPicPr>
          <p:cNvPr id="6" name="图片 5">
            <a:hlinkClick r:id="rId3" action="ppaction://hlinkfile"/>
            <a:extLst>
              <a:ext uri="{FF2B5EF4-FFF2-40B4-BE49-F238E27FC236}">
                <a16:creationId xmlns:a16="http://schemas.microsoft.com/office/drawing/2014/main" id="{0E749165-694C-42D5-A3AB-F394D8CAF9D3}"/>
              </a:ext>
            </a:extLst>
          </p:cNvPr>
          <p:cNvPicPr>
            <a:picLocks noChangeAspect="1"/>
          </p:cNvPicPr>
          <p:nvPr/>
        </p:nvPicPr>
        <p:blipFill>
          <a:blip r:embed="rId4"/>
          <a:stretch>
            <a:fillRect/>
          </a:stretch>
        </p:blipFill>
        <p:spPr>
          <a:xfrm>
            <a:off x="1405933" y="244616"/>
            <a:ext cx="5980952" cy="6323809"/>
          </a:xfrm>
          <a:prstGeom prst="rect">
            <a:avLst/>
          </a:prstGeom>
        </p:spPr>
      </p:pic>
      <p:pic>
        <p:nvPicPr>
          <p:cNvPr id="8" name="图片 7">
            <a:extLst>
              <a:ext uri="{FF2B5EF4-FFF2-40B4-BE49-F238E27FC236}">
                <a16:creationId xmlns:a16="http://schemas.microsoft.com/office/drawing/2014/main" id="{FA9895C0-782E-4DD5-A03F-299B73A3BD4B}"/>
              </a:ext>
            </a:extLst>
          </p:cNvPr>
          <p:cNvPicPr>
            <a:picLocks noChangeAspect="1"/>
          </p:cNvPicPr>
          <p:nvPr/>
        </p:nvPicPr>
        <p:blipFill>
          <a:blip r:embed="rId5"/>
          <a:stretch>
            <a:fillRect/>
          </a:stretch>
        </p:blipFill>
        <p:spPr>
          <a:xfrm>
            <a:off x="7386885" y="2849377"/>
            <a:ext cx="4038095" cy="1114286"/>
          </a:xfrm>
          <a:prstGeom prst="rect">
            <a:avLst/>
          </a:prstGeom>
        </p:spPr>
      </p:pic>
    </p:spTree>
    <p:extLst>
      <p:ext uri="{BB962C8B-B14F-4D97-AF65-F5344CB8AC3E}">
        <p14:creationId xmlns:p14="http://schemas.microsoft.com/office/powerpoint/2010/main" val="376520851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D06753-2C14-4173-9C87-7EA665C6AABB}"/>
              </a:ext>
            </a:extLst>
          </p:cNvPr>
          <p:cNvSpPr>
            <a:spLocks noGrp="1"/>
          </p:cNvSpPr>
          <p:nvPr>
            <p:ph type="sldNum" sz="quarter" idx="12"/>
          </p:nvPr>
        </p:nvSpPr>
        <p:spPr/>
        <p:txBody>
          <a:bodyPr/>
          <a:lstStyle/>
          <a:p>
            <a:fld id="{D12C7F20-4EEE-4847-AC76-B538472E8A39}" type="slidenum">
              <a:rPr lang="zh-CN" altLang="en-US" smtClean="0"/>
              <a:pPr/>
              <a:t>63</a:t>
            </a:fld>
            <a:endParaRPr lang="zh-CN" altLang="en-US"/>
          </a:p>
        </p:txBody>
      </p:sp>
      <p:sp>
        <p:nvSpPr>
          <p:cNvPr id="33" name="文本占位符 32">
            <a:extLst>
              <a:ext uri="{FF2B5EF4-FFF2-40B4-BE49-F238E27FC236}">
                <a16:creationId xmlns:a16="http://schemas.microsoft.com/office/drawing/2014/main" id="{5C4BDCB0-0DE0-4B27-B32B-8F8BE6FB5CC7}"/>
              </a:ext>
            </a:extLst>
          </p:cNvPr>
          <p:cNvSpPr>
            <a:spLocks noGrp="1"/>
          </p:cNvSpPr>
          <p:nvPr>
            <p:ph type="body" sz="quarter" idx="15"/>
          </p:nvPr>
        </p:nvSpPr>
        <p:spPr/>
        <p:txBody>
          <a:bodyPr>
            <a:normAutofit/>
          </a:bodyPr>
          <a:lstStyle/>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简介</a:t>
            </a:r>
          </a:p>
          <a:p>
            <a:pPr marL="514350" indent="-514350">
              <a:buFont typeface="+mj-lt"/>
              <a:buAutoNum type="arabicPeriod"/>
            </a:pPr>
            <a:r>
              <a:rPr lang="zh-CN" altLang="en-US" dirty="0">
                <a:solidFill>
                  <a:schemeClr val="accent1">
                    <a:lumMod val="40000"/>
                    <a:lumOff val="60000"/>
                  </a:schemeClr>
                </a:solidFill>
              </a:rPr>
              <a:t>层叠与继承</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选择器</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盒模型</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背景与边框</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值与单位</a:t>
            </a:r>
            <a:endParaRPr lang="en-US" altLang="zh-CN" dirty="0">
              <a:solidFill>
                <a:schemeClr val="accent1">
                  <a:lumMod val="40000"/>
                  <a:lumOff val="60000"/>
                </a:schemeClr>
              </a:solidFill>
            </a:endParaRPr>
          </a:p>
          <a:p>
            <a:pPr marL="514350" indent="-514350">
              <a:buFont typeface="+mj-lt"/>
              <a:buAutoNum type="arabicPeriod"/>
            </a:pPr>
            <a:r>
              <a:rPr lang="zh-CN" altLang="en-US" dirty="0"/>
              <a:t>在</a:t>
            </a:r>
            <a:r>
              <a:rPr lang="en-US" altLang="zh-CN" dirty="0"/>
              <a:t>CSS</a:t>
            </a:r>
            <a:r>
              <a:rPr lang="zh-CN" altLang="en-US" dirty="0"/>
              <a:t>中调整大小</a:t>
            </a:r>
            <a:endParaRPr lang="en-US" altLang="zh-CN" dirty="0"/>
          </a:p>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布局</a:t>
            </a:r>
            <a:endParaRPr lang="en-US" altLang="zh-CN" dirty="0">
              <a:solidFill>
                <a:schemeClr val="accent1">
                  <a:lumMod val="40000"/>
                  <a:lumOff val="60000"/>
                </a:schemeClr>
              </a:solidFill>
            </a:endParaRPr>
          </a:p>
          <a:p>
            <a:pPr marL="514350" indent="-514350">
              <a:buFont typeface="+mj-lt"/>
              <a:buAutoNum type="arabicPeriod"/>
            </a:pPr>
            <a:endParaRPr lang="en-US" altLang="zh-CN" dirty="0"/>
          </a:p>
          <a:p>
            <a:pPr marL="514350" indent="-514350">
              <a:buFont typeface="+mj-lt"/>
              <a:buAutoNum type="arabicPeriod"/>
            </a:pPr>
            <a:endParaRPr lang="zh-CN" altLang="en-US" dirty="0">
              <a:solidFill>
                <a:schemeClr val="accent1">
                  <a:lumMod val="40000"/>
                  <a:lumOff val="60000"/>
                </a:schemeClr>
              </a:solidFill>
            </a:endParaRPr>
          </a:p>
          <a:p>
            <a:pPr marL="514350" indent="-514350">
              <a:buFont typeface="+mj-lt"/>
              <a:buAutoNum type="arabicPeriod"/>
            </a:pPr>
            <a:endParaRPr lang="en-US" altLang="zh-CN" dirty="0">
              <a:solidFill>
                <a:schemeClr val="accent1">
                  <a:lumMod val="40000"/>
                  <a:lumOff val="60000"/>
                </a:schemeClr>
              </a:solidFill>
            </a:endParaRPr>
          </a:p>
          <a:p>
            <a:pPr marL="514350" indent="-514350">
              <a:buFont typeface="+mj-lt"/>
              <a:buAutoNum type="arabicPeriod"/>
            </a:pPr>
            <a:endParaRPr lang="zh-CN" altLang="en-US" dirty="0">
              <a:solidFill>
                <a:schemeClr val="accent1">
                  <a:lumMod val="40000"/>
                  <a:lumOff val="60000"/>
                </a:schemeClr>
              </a:solidFill>
            </a:endParaRPr>
          </a:p>
        </p:txBody>
      </p:sp>
      <p:sp>
        <p:nvSpPr>
          <p:cNvPr id="34" name="文本占位符 33">
            <a:extLst>
              <a:ext uri="{FF2B5EF4-FFF2-40B4-BE49-F238E27FC236}">
                <a16:creationId xmlns:a16="http://schemas.microsoft.com/office/drawing/2014/main" id="{BFC89C37-CFAF-459C-BA15-0CC416BDDFB0}"/>
              </a:ext>
            </a:extLst>
          </p:cNvPr>
          <p:cNvSpPr>
            <a:spLocks noGrp="1"/>
          </p:cNvSpPr>
          <p:nvPr>
            <p:ph type="body" sz="quarter" idx="16"/>
          </p:nvPr>
        </p:nvSpPr>
        <p:spPr/>
        <p:txBody>
          <a:bodyPr/>
          <a:lstStyle/>
          <a:p>
            <a:r>
              <a:rPr lang="zh-CN" altLang="en-US" dirty="0"/>
              <a:t>目录</a:t>
            </a:r>
          </a:p>
        </p:txBody>
      </p:sp>
    </p:spTree>
    <p:extLst>
      <p:ext uri="{BB962C8B-B14F-4D97-AF65-F5344CB8AC3E}">
        <p14:creationId xmlns:p14="http://schemas.microsoft.com/office/powerpoint/2010/main" val="276281792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F1E027-D5EE-427F-8062-456F23CF6AE7}"/>
              </a:ext>
            </a:extLst>
          </p:cNvPr>
          <p:cNvSpPr>
            <a:spLocks noGrp="1"/>
          </p:cNvSpPr>
          <p:nvPr>
            <p:ph type="sldNum" sz="quarter" idx="12"/>
          </p:nvPr>
        </p:nvSpPr>
        <p:spPr/>
        <p:txBody>
          <a:bodyPr/>
          <a:lstStyle/>
          <a:p>
            <a:fld id="{D12C7F20-4EEE-4847-AC76-B538472E8A39}" type="slidenum">
              <a:rPr lang="zh-CN" altLang="en-US" smtClean="0"/>
              <a:pPr/>
              <a:t>64</a:t>
            </a:fld>
            <a:endParaRPr lang="zh-CN" altLang="en-US"/>
          </a:p>
        </p:txBody>
      </p:sp>
      <p:sp>
        <p:nvSpPr>
          <p:cNvPr id="3" name="文本占位符 2">
            <a:extLst>
              <a:ext uri="{FF2B5EF4-FFF2-40B4-BE49-F238E27FC236}">
                <a16:creationId xmlns:a16="http://schemas.microsoft.com/office/drawing/2014/main" id="{B488F253-0D89-42EA-9E6E-C25A50F46B13}"/>
              </a:ext>
            </a:extLst>
          </p:cNvPr>
          <p:cNvSpPr>
            <a:spLocks noGrp="1"/>
          </p:cNvSpPr>
          <p:nvPr>
            <p:ph type="body" sz="quarter" idx="15"/>
          </p:nvPr>
        </p:nvSpPr>
        <p:spPr/>
        <p:txBody>
          <a:bodyPr/>
          <a:lstStyle/>
          <a:p>
            <a:r>
              <a:rPr lang="zh-CN" altLang="en-US" dirty="0"/>
              <a:t>原始尺寸，或固有尺寸</a:t>
            </a:r>
            <a:endParaRPr lang="en-US" altLang="zh-CN" dirty="0"/>
          </a:p>
          <a:p>
            <a:pPr lvl="1"/>
            <a:r>
              <a:rPr lang="en-US" altLang="zh-CN" dirty="0"/>
              <a:t>HTML</a:t>
            </a:r>
            <a:r>
              <a:rPr lang="zh-CN" altLang="en-US" dirty="0"/>
              <a:t>元素有其原始的尺寸</a:t>
            </a:r>
            <a:endParaRPr lang="en-US" altLang="zh-CN" dirty="0"/>
          </a:p>
          <a:p>
            <a:pPr lvl="1"/>
            <a:r>
              <a:rPr lang="en-US" altLang="zh-CN" dirty="0" err="1"/>
              <a:t>img</a:t>
            </a:r>
            <a:r>
              <a:rPr lang="zh-CN" altLang="en-US" dirty="0"/>
              <a:t>、</a:t>
            </a:r>
            <a:r>
              <a:rPr lang="en-US" altLang="zh-CN" dirty="0"/>
              <a:t>div</a:t>
            </a:r>
            <a:endParaRPr lang="zh-CN" altLang="en-US" dirty="0"/>
          </a:p>
        </p:txBody>
      </p:sp>
      <p:sp>
        <p:nvSpPr>
          <p:cNvPr id="4" name="文本占位符 3">
            <a:extLst>
              <a:ext uri="{FF2B5EF4-FFF2-40B4-BE49-F238E27FC236}">
                <a16:creationId xmlns:a16="http://schemas.microsoft.com/office/drawing/2014/main" id="{C262DE12-8B14-44E5-9A93-CBF2FD2EB103}"/>
              </a:ext>
            </a:extLst>
          </p:cNvPr>
          <p:cNvSpPr>
            <a:spLocks noGrp="1"/>
          </p:cNvSpPr>
          <p:nvPr>
            <p:ph type="body" sz="quarter" idx="16"/>
          </p:nvPr>
        </p:nvSpPr>
        <p:spPr/>
        <p:txBody>
          <a:bodyPr/>
          <a:lstStyle/>
          <a:p>
            <a:r>
              <a:rPr lang="en-US" altLang="zh-CN" dirty="0"/>
              <a:t>7.</a:t>
            </a:r>
            <a:r>
              <a:rPr lang="zh-CN" altLang="en-US" dirty="0"/>
              <a:t>在</a:t>
            </a:r>
            <a:r>
              <a:rPr lang="en-US" altLang="zh-CN" dirty="0"/>
              <a:t>CSS</a:t>
            </a:r>
            <a:r>
              <a:rPr lang="zh-CN" altLang="en-US" dirty="0"/>
              <a:t>中调整大小</a:t>
            </a:r>
            <a:endParaRPr lang="en-US" altLang="zh-CN" dirty="0"/>
          </a:p>
          <a:p>
            <a:endParaRPr lang="zh-CN" altLang="en-US" dirty="0"/>
          </a:p>
        </p:txBody>
      </p:sp>
      <p:pic>
        <p:nvPicPr>
          <p:cNvPr id="6" name="图片 5">
            <a:hlinkClick r:id="rId3" action="ppaction://hlinkfile"/>
            <a:extLst>
              <a:ext uri="{FF2B5EF4-FFF2-40B4-BE49-F238E27FC236}">
                <a16:creationId xmlns:a16="http://schemas.microsoft.com/office/drawing/2014/main" id="{106170FF-7251-4FD1-AF81-CEF217984F25}"/>
              </a:ext>
            </a:extLst>
          </p:cNvPr>
          <p:cNvPicPr>
            <a:picLocks noChangeAspect="1"/>
          </p:cNvPicPr>
          <p:nvPr/>
        </p:nvPicPr>
        <p:blipFill>
          <a:blip r:embed="rId4"/>
          <a:stretch>
            <a:fillRect/>
          </a:stretch>
        </p:blipFill>
        <p:spPr>
          <a:xfrm>
            <a:off x="809528" y="1331212"/>
            <a:ext cx="5066667" cy="5066667"/>
          </a:xfrm>
          <a:prstGeom prst="rect">
            <a:avLst/>
          </a:prstGeom>
        </p:spPr>
      </p:pic>
      <p:pic>
        <p:nvPicPr>
          <p:cNvPr id="8" name="图片 7">
            <a:extLst>
              <a:ext uri="{FF2B5EF4-FFF2-40B4-BE49-F238E27FC236}">
                <a16:creationId xmlns:a16="http://schemas.microsoft.com/office/drawing/2014/main" id="{7BFFFBE4-9442-4979-8E7E-20F896AEF7E1}"/>
              </a:ext>
            </a:extLst>
          </p:cNvPr>
          <p:cNvPicPr>
            <a:picLocks noChangeAspect="1"/>
          </p:cNvPicPr>
          <p:nvPr/>
        </p:nvPicPr>
        <p:blipFill>
          <a:blip r:embed="rId5"/>
          <a:stretch>
            <a:fillRect/>
          </a:stretch>
        </p:blipFill>
        <p:spPr>
          <a:xfrm>
            <a:off x="6005780" y="2475566"/>
            <a:ext cx="5904762" cy="1628571"/>
          </a:xfrm>
          <a:prstGeom prst="rect">
            <a:avLst/>
          </a:prstGeom>
        </p:spPr>
      </p:pic>
    </p:spTree>
    <p:extLst>
      <p:ext uri="{BB962C8B-B14F-4D97-AF65-F5344CB8AC3E}">
        <p14:creationId xmlns:p14="http://schemas.microsoft.com/office/powerpoint/2010/main" val="301266195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F1E027-D5EE-427F-8062-456F23CF6AE7}"/>
              </a:ext>
            </a:extLst>
          </p:cNvPr>
          <p:cNvSpPr>
            <a:spLocks noGrp="1"/>
          </p:cNvSpPr>
          <p:nvPr>
            <p:ph type="sldNum" sz="quarter" idx="12"/>
          </p:nvPr>
        </p:nvSpPr>
        <p:spPr/>
        <p:txBody>
          <a:bodyPr/>
          <a:lstStyle/>
          <a:p>
            <a:fld id="{D12C7F20-4EEE-4847-AC76-B538472E8A39}" type="slidenum">
              <a:rPr lang="zh-CN" altLang="en-US" smtClean="0"/>
              <a:pPr/>
              <a:t>65</a:t>
            </a:fld>
            <a:endParaRPr lang="zh-CN" altLang="en-US"/>
          </a:p>
        </p:txBody>
      </p:sp>
      <p:sp>
        <p:nvSpPr>
          <p:cNvPr id="3" name="文本占位符 2">
            <a:extLst>
              <a:ext uri="{FF2B5EF4-FFF2-40B4-BE49-F238E27FC236}">
                <a16:creationId xmlns:a16="http://schemas.microsoft.com/office/drawing/2014/main" id="{B488F253-0D89-42EA-9E6E-C25A50F46B13}"/>
              </a:ext>
            </a:extLst>
          </p:cNvPr>
          <p:cNvSpPr>
            <a:spLocks noGrp="1"/>
          </p:cNvSpPr>
          <p:nvPr>
            <p:ph type="body" sz="quarter" idx="15"/>
          </p:nvPr>
        </p:nvSpPr>
        <p:spPr/>
        <p:txBody>
          <a:bodyPr/>
          <a:lstStyle/>
          <a:p>
            <a:r>
              <a:rPr lang="zh-CN" altLang="en-US" dirty="0"/>
              <a:t>设置具体尺寸</a:t>
            </a:r>
            <a:r>
              <a:rPr lang="en-US" altLang="zh-CN" dirty="0"/>
              <a:t>	</a:t>
            </a:r>
          </a:p>
          <a:p>
            <a:pPr lvl="1"/>
            <a:r>
              <a:rPr lang="en-US" altLang="zh-CN" dirty="0"/>
              <a:t>width</a:t>
            </a:r>
            <a:r>
              <a:rPr lang="zh-CN" altLang="en-US" dirty="0"/>
              <a:t>、</a:t>
            </a:r>
            <a:r>
              <a:rPr lang="en-US" altLang="zh-CN" dirty="0"/>
              <a:t>height</a:t>
            </a:r>
          </a:p>
          <a:p>
            <a:r>
              <a:rPr lang="zh-CN" altLang="en-US" dirty="0"/>
              <a:t>使用百分数</a:t>
            </a:r>
            <a:endParaRPr lang="en-US" altLang="zh-CN" dirty="0"/>
          </a:p>
          <a:p>
            <a:pPr lvl="1"/>
            <a:r>
              <a:rPr lang="zh-CN" altLang="en-US" dirty="0"/>
              <a:t>对于一个处于另外一个容器当中的盒子，如果你给予子盒子一个百分数作为宽度，那么它指的是</a:t>
            </a:r>
            <a:r>
              <a:rPr lang="zh-CN" altLang="en-US" dirty="0">
                <a:solidFill>
                  <a:srgbClr val="ED7D31"/>
                </a:solidFill>
              </a:rPr>
              <a:t>父容器</a:t>
            </a:r>
            <a:r>
              <a:rPr lang="zh-CN" altLang="en-US" dirty="0"/>
              <a:t>宽度的百分数。</a:t>
            </a:r>
            <a:endParaRPr lang="en-US" altLang="zh-CN" dirty="0"/>
          </a:p>
          <a:p>
            <a:pPr marL="456565" lvl="1" indent="0">
              <a:buNone/>
            </a:pPr>
            <a:endParaRPr lang="zh-CN" altLang="en-US" dirty="0"/>
          </a:p>
        </p:txBody>
      </p:sp>
      <p:sp>
        <p:nvSpPr>
          <p:cNvPr id="4" name="文本占位符 3">
            <a:extLst>
              <a:ext uri="{FF2B5EF4-FFF2-40B4-BE49-F238E27FC236}">
                <a16:creationId xmlns:a16="http://schemas.microsoft.com/office/drawing/2014/main" id="{C262DE12-8B14-44E5-9A93-CBF2FD2EB103}"/>
              </a:ext>
            </a:extLst>
          </p:cNvPr>
          <p:cNvSpPr>
            <a:spLocks noGrp="1"/>
          </p:cNvSpPr>
          <p:nvPr>
            <p:ph type="body" sz="quarter" idx="16"/>
          </p:nvPr>
        </p:nvSpPr>
        <p:spPr/>
        <p:txBody>
          <a:bodyPr/>
          <a:lstStyle/>
          <a:p>
            <a:r>
              <a:rPr lang="en-US" altLang="zh-CN" dirty="0"/>
              <a:t>7.</a:t>
            </a:r>
            <a:r>
              <a:rPr lang="zh-CN" altLang="en-US" dirty="0"/>
              <a:t>在</a:t>
            </a:r>
            <a:r>
              <a:rPr lang="en-US" altLang="zh-CN" dirty="0"/>
              <a:t>CSS</a:t>
            </a:r>
            <a:r>
              <a:rPr lang="zh-CN" altLang="en-US" dirty="0"/>
              <a:t>中调整大小</a:t>
            </a:r>
            <a:endParaRPr lang="en-US" altLang="zh-CN" dirty="0"/>
          </a:p>
          <a:p>
            <a:endParaRPr lang="zh-CN" altLang="en-US" dirty="0"/>
          </a:p>
        </p:txBody>
      </p:sp>
    </p:spTree>
    <p:extLst>
      <p:ext uri="{BB962C8B-B14F-4D97-AF65-F5344CB8AC3E}">
        <p14:creationId xmlns:p14="http://schemas.microsoft.com/office/powerpoint/2010/main" val="166010677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F1E027-D5EE-427F-8062-456F23CF6AE7}"/>
              </a:ext>
            </a:extLst>
          </p:cNvPr>
          <p:cNvSpPr>
            <a:spLocks noGrp="1"/>
          </p:cNvSpPr>
          <p:nvPr>
            <p:ph type="sldNum" sz="quarter" idx="12"/>
          </p:nvPr>
        </p:nvSpPr>
        <p:spPr/>
        <p:txBody>
          <a:bodyPr/>
          <a:lstStyle/>
          <a:p>
            <a:fld id="{D12C7F20-4EEE-4847-AC76-B538472E8A39}" type="slidenum">
              <a:rPr lang="zh-CN" altLang="en-US" smtClean="0"/>
              <a:pPr/>
              <a:t>66</a:t>
            </a:fld>
            <a:endParaRPr lang="zh-CN" altLang="en-US"/>
          </a:p>
        </p:txBody>
      </p:sp>
      <p:sp>
        <p:nvSpPr>
          <p:cNvPr id="3" name="文本占位符 2">
            <a:extLst>
              <a:ext uri="{FF2B5EF4-FFF2-40B4-BE49-F238E27FC236}">
                <a16:creationId xmlns:a16="http://schemas.microsoft.com/office/drawing/2014/main" id="{B488F253-0D89-42EA-9E6E-C25A50F46B13}"/>
              </a:ext>
            </a:extLst>
          </p:cNvPr>
          <p:cNvSpPr>
            <a:spLocks noGrp="1"/>
          </p:cNvSpPr>
          <p:nvPr>
            <p:ph type="body" sz="quarter" idx="15"/>
          </p:nvPr>
        </p:nvSpPr>
        <p:spPr/>
        <p:txBody>
          <a:bodyPr/>
          <a:lstStyle/>
          <a:p>
            <a:r>
              <a:rPr lang="en-US" altLang="zh-CN" dirty="0"/>
              <a:t>min-</a:t>
            </a:r>
            <a:r>
              <a:rPr lang="zh-CN" altLang="en-US" dirty="0"/>
              <a:t>和</a:t>
            </a:r>
            <a:r>
              <a:rPr lang="en-US" altLang="zh-CN" dirty="0"/>
              <a:t>max-</a:t>
            </a:r>
            <a:r>
              <a:rPr lang="zh-CN" altLang="en-US" dirty="0"/>
              <a:t>尺寸</a:t>
            </a:r>
            <a:endParaRPr lang="en-US" altLang="zh-CN" dirty="0"/>
          </a:p>
          <a:p>
            <a:pPr lvl="1"/>
            <a:r>
              <a:rPr lang="en-US" altLang="zh-CN" dirty="0"/>
              <a:t>min</a:t>
            </a:r>
          </a:p>
          <a:p>
            <a:pPr lvl="1"/>
            <a:endParaRPr lang="zh-CN" altLang="en-US" dirty="0"/>
          </a:p>
        </p:txBody>
      </p:sp>
      <p:sp>
        <p:nvSpPr>
          <p:cNvPr id="4" name="文本占位符 3">
            <a:extLst>
              <a:ext uri="{FF2B5EF4-FFF2-40B4-BE49-F238E27FC236}">
                <a16:creationId xmlns:a16="http://schemas.microsoft.com/office/drawing/2014/main" id="{C262DE12-8B14-44E5-9A93-CBF2FD2EB103}"/>
              </a:ext>
            </a:extLst>
          </p:cNvPr>
          <p:cNvSpPr>
            <a:spLocks noGrp="1"/>
          </p:cNvSpPr>
          <p:nvPr>
            <p:ph type="body" sz="quarter" idx="16"/>
          </p:nvPr>
        </p:nvSpPr>
        <p:spPr/>
        <p:txBody>
          <a:bodyPr/>
          <a:lstStyle/>
          <a:p>
            <a:r>
              <a:rPr lang="en-US" altLang="zh-CN" dirty="0"/>
              <a:t>7.</a:t>
            </a:r>
            <a:r>
              <a:rPr lang="zh-CN" altLang="en-US" dirty="0"/>
              <a:t>在</a:t>
            </a:r>
            <a:r>
              <a:rPr lang="en-US" altLang="zh-CN" dirty="0"/>
              <a:t>CSS</a:t>
            </a:r>
            <a:r>
              <a:rPr lang="zh-CN" altLang="en-US" dirty="0"/>
              <a:t>中调整大小</a:t>
            </a:r>
            <a:endParaRPr lang="en-US" altLang="zh-CN" dirty="0"/>
          </a:p>
          <a:p>
            <a:endParaRPr lang="zh-CN" altLang="en-US" dirty="0"/>
          </a:p>
        </p:txBody>
      </p:sp>
      <p:pic>
        <p:nvPicPr>
          <p:cNvPr id="7" name="图片 6">
            <a:extLst>
              <a:ext uri="{FF2B5EF4-FFF2-40B4-BE49-F238E27FC236}">
                <a16:creationId xmlns:a16="http://schemas.microsoft.com/office/drawing/2014/main" id="{F96E3BD5-4948-4C66-8EA6-D154909C625A}"/>
              </a:ext>
            </a:extLst>
          </p:cNvPr>
          <p:cNvPicPr>
            <a:picLocks noChangeAspect="1"/>
          </p:cNvPicPr>
          <p:nvPr/>
        </p:nvPicPr>
        <p:blipFill>
          <a:blip r:embed="rId3"/>
          <a:stretch>
            <a:fillRect/>
          </a:stretch>
        </p:blipFill>
        <p:spPr>
          <a:xfrm>
            <a:off x="8344656" y="1595705"/>
            <a:ext cx="2161905" cy="3961905"/>
          </a:xfrm>
          <a:prstGeom prst="rect">
            <a:avLst/>
          </a:prstGeom>
        </p:spPr>
      </p:pic>
      <p:pic>
        <p:nvPicPr>
          <p:cNvPr id="10" name="图片 9">
            <a:hlinkClick r:id="rId4" action="ppaction://hlinkfile"/>
            <a:extLst>
              <a:ext uri="{FF2B5EF4-FFF2-40B4-BE49-F238E27FC236}">
                <a16:creationId xmlns:a16="http://schemas.microsoft.com/office/drawing/2014/main" id="{BE62D903-C789-4E41-ACF3-0A4DFC58D2AA}"/>
              </a:ext>
            </a:extLst>
          </p:cNvPr>
          <p:cNvPicPr>
            <a:picLocks noChangeAspect="1"/>
          </p:cNvPicPr>
          <p:nvPr/>
        </p:nvPicPr>
        <p:blipFill>
          <a:blip r:embed="rId5"/>
          <a:stretch>
            <a:fillRect/>
          </a:stretch>
        </p:blipFill>
        <p:spPr>
          <a:xfrm>
            <a:off x="757746" y="719049"/>
            <a:ext cx="6988932" cy="5859315"/>
          </a:xfrm>
          <a:prstGeom prst="rect">
            <a:avLst/>
          </a:prstGeom>
        </p:spPr>
      </p:pic>
    </p:spTree>
    <p:extLst>
      <p:ext uri="{BB962C8B-B14F-4D97-AF65-F5344CB8AC3E}">
        <p14:creationId xmlns:p14="http://schemas.microsoft.com/office/powerpoint/2010/main" val="129226395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F1E027-D5EE-427F-8062-456F23CF6AE7}"/>
              </a:ext>
            </a:extLst>
          </p:cNvPr>
          <p:cNvSpPr>
            <a:spLocks noGrp="1"/>
          </p:cNvSpPr>
          <p:nvPr>
            <p:ph type="sldNum" sz="quarter" idx="12"/>
          </p:nvPr>
        </p:nvSpPr>
        <p:spPr/>
        <p:txBody>
          <a:bodyPr/>
          <a:lstStyle/>
          <a:p>
            <a:fld id="{D12C7F20-4EEE-4847-AC76-B538472E8A39}" type="slidenum">
              <a:rPr lang="zh-CN" altLang="en-US" smtClean="0"/>
              <a:pPr/>
              <a:t>67</a:t>
            </a:fld>
            <a:endParaRPr lang="zh-CN" altLang="en-US"/>
          </a:p>
        </p:txBody>
      </p:sp>
      <p:sp>
        <p:nvSpPr>
          <p:cNvPr id="3" name="文本占位符 2">
            <a:extLst>
              <a:ext uri="{FF2B5EF4-FFF2-40B4-BE49-F238E27FC236}">
                <a16:creationId xmlns:a16="http://schemas.microsoft.com/office/drawing/2014/main" id="{B488F253-0D89-42EA-9E6E-C25A50F46B13}"/>
              </a:ext>
            </a:extLst>
          </p:cNvPr>
          <p:cNvSpPr>
            <a:spLocks noGrp="1"/>
          </p:cNvSpPr>
          <p:nvPr>
            <p:ph type="body" sz="quarter" idx="15"/>
          </p:nvPr>
        </p:nvSpPr>
        <p:spPr/>
        <p:txBody>
          <a:bodyPr/>
          <a:lstStyle/>
          <a:p>
            <a:r>
              <a:rPr lang="en-US" altLang="zh-CN" dirty="0"/>
              <a:t>min-</a:t>
            </a:r>
            <a:r>
              <a:rPr lang="zh-CN" altLang="en-US" dirty="0"/>
              <a:t>和</a:t>
            </a:r>
            <a:r>
              <a:rPr lang="en-US" altLang="zh-CN" dirty="0"/>
              <a:t>max-</a:t>
            </a:r>
            <a:r>
              <a:rPr lang="zh-CN" altLang="en-US" dirty="0"/>
              <a:t>尺寸</a:t>
            </a:r>
            <a:endParaRPr lang="en-US" altLang="zh-CN" dirty="0"/>
          </a:p>
          <a:p>
            <a:pPr lvl="1"/>
            <a:r>
              <a:rPr lang="en-US" altLang="zh-CN" dirty="0"/>
              <a:t>max</a:t>
            </a:r>
          </a:p>
          <a:p>
            <a:pPr lvl="1"/>
            <a:endParaRPr lang="zh-CN" altLang="en-US" dirty="0"/>
          </a:p>
        </p:txBody>
      </p:sp>
      <p:sp>
        <p:nvSpPr>
          <p:cNvPr id="4" name="文本占位符 3">
            <a:extLst>
              <a:ext uri="{FF2B5EF4-FFF2-40B4-BE49-F238E27FC236}">
                <a16:creationId xmlns:a16="http://schemas.microsoft.com/office/drawing/2014/main" id="{C262DE12-8B14-44E5-9A93-CBF2FD2EB103}"/>
              </a:ext>
            </a:extLst>
          </p:cNvPr>
          <p:cNvSpPr>
            <a:spLocks noGrp="1"/>
          </p:cNvSpPr>
          <p:nvPr>
            <p:ph type="body" sz="quarter" idx="16"/>
          </p:nvPr>
        </p:nvSpPr>
        <p:spPr/>
        <p:txBody>
          <a:bodyPr/>
          <a:lstStyle/>
          <a:p>
            <a:r>
              <a:rPr lang="en-US" altLang="zh-CN" dirty="0"/>
              <a:t>7.</a:t>
            </a:r>
            <a:r>
              <a:rPr lang="zh-CN" altLang="en-US" dirty="0"/>
              <a:t>在</a:t>
            </a:r>
            <a:r>
              <a:rPr lang="en-US" altLang="zh-CN" dirty="0"/>
              <a:t>CSS</a:t>
            </a:r>
            <a:r>
              <a:rPr lang="zh-CN" altLang="en-US" dirty="0"/>
              <a:t>中调整大小</a:t>
            </a:r>
            <a:endParaRPr lang="en-US" altLang="zh-CN" dirty="0"/>
          </a:p>
          <a:p>
            <a:endParaRPr lang="zh-CN" altLang="en-US" dirty="0"/>
          </a:p>
        </p:txBody>
      </p:sp>
      <p:pic>
        <p:nvPicPr>
          <p:cNvPr id="6" name="图片 5">
            <a:extLst>
              <a:ext uri="{FF2B5EF4-FFF2-40B4-BE49-F238E27FC236}">
                <a16:creationId xmlns:a16="http://schemas.microsoft.com/office/drawing/2014/main" id="{40A3057F-3753-4A59-93B4-9A723CBD1B68}"/>
              </a:ext>
            </a:extLst>
          </p:cNvPr>
          <p:cNvPicPr>
            <a:picLocks noChangeAspect="1"/>
          </p:cNvPicPr>
          <p:nvPr/>
        </p:nvPicPr>
        <p:blipFill>
          <a:blip r:embed="rId3"/>
          <a:stretch>
            <a:fillRect/>
          </a:stretch>
        </p:blipFill>
        <p:spPr>
          <a:xfrm>
            <a:off x="8372619" y="1580646"/>
            <a:ext cx="2304762" cy="4085714"/>
          </a:xfrm>
          <a:prstGeom prst="rect">
            <a:avLst/>
          </a:prstGeom>
        </p:spPr>
      </p:pic>
      <p:pic>
        <p:nvPicPr>
          <p:cNvPr id="9" name="图片 8">
            <a:hlinkClick r:id="rId4" action="ppaction://hlinkfile"/>
            <a:extLst>
              <a:ext uri="{FF2B5EF4-FFF2-40B4-BE49-F238E27FC236}">
                <a16:creationId xmlns:a16="http://schemas.microsoft.com/office/drawing/2014/main" id="{232E867E-624B-4624-A004-CCE4D61CDEB8}"/>
              </a:ext>
            </a:extLst>
          </p:cNvPr>
          <p:cNvPicPr>
            <a:picLocks noChangeAspect="1"/>
          </p:cNvPicPr>
          <p:nvPr/>
        </p:nvPicPr>
        <p:blipFill>
          <a:blip r:embed="rId5"/>
          <a:stretch>
            <a:fillRect/>
          </a:stretch>
        </p:blipFill>
        <p:spPr>
          <a:xfrm>
            <a:off x="422983" y="460121"/>
            <a:ext cx="7461577" cy="6326764"/>
          </a:xfrm>
          <a:prstGeom prst="rect">
            <a:avLst/>
          </a:prstGeom>
        </p:spPr>
      </p:pic>
    </p:spTree>
    <p:extLst>
      <p:ext uri="{BB962C8B-B14F-4D97-AF65-F5344CB8AC3E}">
        <p14:creationId xmlns:p14="http://schemas.microsoft.com/office/powerpoint/2010/main" val="166932082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F1E027-D5EE-427F-8062-456F23CF6AE7}"/>
              </a:ext>
            </a:extLst>
          </p:cNvPr>
          <p:cNvSpPr>
            <a:spLocks noGrp="1"/>
          </p:cNvSpPr>
          <p:nvPr>
            <p:ph type="sldNum" sz="quarter" idx="12"/>
          </p:nvPr>
        </p:nvSpPr>
        <p:spPr/>
        <p:txBody>
          <a:bodyPr/>
          <a:lstStyle/>
          <a:p>
            <a:fld id="{D12C7F20-4EEE-4847-AC76-B538472E8A39}" type="slidenum">
              <a:rPr lang="zh-CN" altLang="en-US" smtClean="0"/>
              <a:pPr/>
              <a:t>68</a:t>
            </a:fld>
            <a:endParaRPr lang="zh-CN" altLang="en-US"/>
          </a:p>
        </p:txBody>
      </p:sp>
      <p:sp>
        <p:nvSpPr>
          <p:cNvPr id="3" name="文本占位符 2">
            <a:extLst>
              <a:ext uri="{FF2B5EF4-FFF2-40B4-BE49-F238E27FC236}">
                <a16:creationId xmlns:a16="http://schemas.microsoft.com/office/drawing/2014/main" id="{B488F253-0D89-42EA-9E6E-C25A50F46B13}"/>
              </a:ext>
            </a:extLst>
          </p:cNvPr>
          <p:cNvSpPr>
            <a:spLocks noGrp="1"/>
          </p:cNvSpPr>
          <p:nvPr>
            <p:ph type="body" sz="quarter" idx="15"/>
          </p:nvPr>
        </p:nvSpPr>
        <p:spPr/>
        <p:txBody>
          <a:bodyPr/>
          <a:lstStyle/>
          <a:p>
            <a:r>
              <a:rPr lang="zh-CN" altLang="en-US" dirty="0"/>
              <a:t>调整图像大小</a:t>
            </a:r>
            <a:endParaRPr lang="en-US" altLang="zh-CN" dirty="0"/>
          </a:p>
          <a:p>
            <a:pPr lvl="1"/>
            <a:r>
              <a:rPr lang="en-US" altLang="zh-CN" dirty="0"/>
              <a:t>max-width: 100%</a:t>
            </a:r>
          </a:p>
          <a:p>
            <a:pPr lvl="1"/>
            <a:r>
              <a:rPr lang="en-US" altLang="zh-CN" dirty="0"/>
              <a:t>object-fit</a:t>
            </a:r>
          </a:p>
          <a:p>
            <a:pPr lvl="2"/>
            <a:r>
              <a:rPr lang="en-US" altLang="zh-CN" dirty="0"/>
              <a:t>contain:</a:t>
            </a:r>
            <a:r>
              <a:rPr lang="zh-CN" altLang="en-US" dirty="0"/>
              <a:t>被替换的内容将被缩放，以在填充元素的内容框时保持其宽高比。（黑边）</a:t>
            </a:r>
            <a:endParaRPr lang="en-US" altLang="zh-CN" dirty="0"/>
          </a:p>
          <a:p>
            <a:pPr lvl="2"/>
            <a:r>
              <a:rPr lang="en-US" altLang="zh-CN" dirty="0"/>
              <a:t>cover</a:t>
            </a:r>
            <a:r>
              <a:rPr lang="zh-CN" altLang="en-US" dirty="0"/>
              <a:t>：被替换的内容在保持其宽高比的同时填充元素的整个内容框。（裁剪）</a:t>
            </a:r>
            <a:endParaRPr lang="en-US" altLang="zh-CN" dirty="0"/>
          </a:p>
          <a:p>
            <a:pPr lvl="2"/>
            <a:r>
              <a:rPr lang="en-US" altLang="zh-CN" dirty="0"/>
              <a:t>fill</a:t>
            </a:r>
            <a:r>
              <a:rPr lang="zh-CN" altLang="en-US" dirty="0"/>
              <a:t>：被替换的内容正好填充元素的内容框。（拉伸）</a:t>
            </a:r>
            <a:endParaRPr lang="en-US" altLang="zh-CN" dirty="0"/>
          </a:p>
          <a:p>
            <a:pPr lvl="2"/>
            <a:r>
              <a:rPr lang="en-US" altLang="zh-CN" dirty="0"/>
              <a:t>none</a:t>
            </a:r>
          </a:p>
          <a:p>
            <a:pPr lvl="2"/>
            <a:r>
              <a:rPr lang="en-US" altLang="zh-CN" dirty="0"/>
              <a:t>scale-down</a:t>
            </a:r>
            <a:r>
              <a:rPr lang="zh-CN" altLang="en-US" dirty="0"/>
              <a:t>：内容的尺寸与 </a:t>
            </a:r>
            <a:r>
              <a:rPr lang="en-US" altLang="zh-CN" dirty="0"/>
              <a:t>none </a:t>
            </a:r>
            <a:r>
              <a:rPr lang="zh-CN" altLang="en-US" dirty="0"/>
              <a:t>或 </a:t>
            </a:r>
            <a:r>
              <a:rPr lang="en-US" altLang="zh-CN" dirty="0"/>
              <a:t>contain </a:t>
            </a:r>
            <a:r>
              <a:rPr lang="zh-CN" altLang="en-US" dirty="0"/>
              <a:t>中的一个相同，取决于它们两个之间谁得到的对象尺寸会更小一些。</a:t>
            </a:r>
            <a:endParaRPr lang="en-US" altLang="zh-CN" dirty="0"/>
          </a:p>
          <a:p>
            <a:pPr lvl="1"/>
            <a:endParaRPr lang="en-US" altLang="zh-CN" dirty="0"/>
          </a:p>
          <a:p>
            <a:pPr lvl="1"/>
            <a:endParaRPr lang="zh-CN" altLang="en-US" dirty="0"/>
          </a:p>
        </p:txBody>
      </p:sp>
      <p:sp>
        <p:nvSpPr>
          <p:cNvPr id="4" name="文本占位符 3">
            <a:extLst>
              <a:ext uri="{FF2B5EF4-FFF2-40B4-BE49-F238E27FC236}">
                <a16:creationId xmlns:a16="http://schemas.microsoft.com/office/drawing/2014/main" id="{C262DE12-8B14-44E5-9A93-CBF2FD2EB103}"/>
              </a:ext>
            </a:extLst>
          </p:cNvPr>
          <p:cNvSpPr>
            <a:spLocks noGrp="1"/>
          </p:cNvSpPr>
          <p:nvPr>
            <p:ph type="body" sz="quarter" idx="16"/>
          </p:nvPr>
        </p:nvSpPr>
        <p:spPr/>
        <p:txBody>
          <a:bodyPr/>
          <a:lstStyle/>
          <a:p>
            <a:r>
              <a:rPr lang="en-US" altLang="zh-CN" dirty="0"/>
              <a:t>7.</a:t>
            </a:r>
            <a:r>
              <a:rPr lang="zh-CN" altLang="en-US" dirty="0"/>
              <a:t>在</a:t>
            </a:r>
            <a:r>
              <a:rPr lang="en-US" altLang="zh-CN" dirty="0"/>
              <a:t>CSS</a:t>
            </a:r>
            <a:r>
              <a:rPr lang="zh-CN" altLang="en-US" dirty="0"/>
              <a:t>中调整大小</a:t>
            </a:r>
            <a:endParaRPr lang="en-US" altLang="zh-CN" dirty="0"/>
          </a:p>
          <a:p>
            <a:endParaRPr lang="zh-CN" altLang="en-US" dirty="0"/>
          </a:p>
        </p:txBody>
      </p:sp>
      <p:pic>
        <p:nvPicPr>
          <p:cNvPr id="7" name="图片 6">
            <a:hlinkClick r:id="rId3" action="ppaction://hlinkfile"/>
            <a:extLst>
              <a:ext uri="{FF2B5EF4-FFF2-40B4-BE49-F238E27FC236}">
                <a16:creationId xmlns:a16="http://schemas.microsoft.com/office/drawing/2014/main" id="{48D2858D-BC36-4A23-AF64-5C6665FB1E15}"/>
              </a:ext>
            </a:extLst>
          </p:cNvPr>
          <p:cNvPicPr>
            <a:picLocks noChangeAspect="1"/>
          </p:cNvPicPr>
          <p:nvPr/>
        </p:nvPicPr>
        <p:blipFill>
          <a:blip r:embed="rId4"/>
          <a:stretch>
            <a:fillRect/>
          </a:stretch>
        </p:blipFill>
        <p:spPr>
          <a:xfrm>
            <a:off x="497391" y="500494"/>
            <a:ext cx="7726484" cy="6357506"/>
          </a:xfrm>
          <a:prstGeom prst="rect">
            <a:avLst/>
          </a:prstGeom>
        </p:spPr>
      </p:pic>
      <p:pic>
        <p:nvPicPr>
          <p:cNvPr id="10" name="图片 9">
            <a:extLst>
              <a:ext uri="{FF2B5EF4-FFF2-40B4-BE49-F238E27FC236}">
                <a16:creationId xmlns:a16="http://schemas.microsoft.com/office/drawing/2014/main" id="{923ACF69-F860-4040-AA6F-92227654740B}"/>
              </a:ext>
            </a:extLst>
          </p:cNvPr>
          <p:cNvPicPr>
            <a:picLocks noChangeAspect="1"/>
          </p:cNvPicPr>
          <p:nvPr/>
        </p:nvPicPr>
        <p:blipFill>
          <a:blip r:embed="rId5"/>
          <a:stretch>
            <a:fillRect/>
          </a:stretch>
        </p:blipFill>
        <p:spPr>
          <a:xfrm>
            <a:off x="9042333" y="1319476"/>
            <a:ext cx="2219048" cy="4219048"/>
          </a:xfrm>
          <a:prstGeom prst="rect">
            <a:avLst/>
          </a:prstGeom>
        </p:spPr>
      </p:pic>
    </p:spTree>
    <p:extLst>
      <p:ext uri="{BB962C8B-B14F-4D97-AF65-F5344CB8AC3E}">
        <p14:creationId xmlns:p14="http://schemas.microsoft.com/office/powerpoint/2010/main" val="1656303299"/>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2" presetClass="entr" presetSubtype="0" fill="hold"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42" presetClass="entr" presetSubtype="0" fill="hold" nodeType="after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42" presetClass="entr" presetSubtype="0" fill="hold" nodeType="after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anim calcmode="lin" valueType="num">
                                      <p:cBhvr>
                                        <p:cTn id="5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1000"/>
                                        <p:tgtEl>
                                          <p:spTgt spid="7"/>
                                        </p:tgtEl>
                                      </p:cBhvr>
                                    </p:animEffect>
                                    <p:anim calcmode="lin" valueType="num">
                                      <p:cBhvr>
                                        <p:cTn id="59" dur="1000" fill="hold"/>
                                        <p:tgtEl>
                                          <p:spTgt spid="7"/>
                                        </p:tgtEl>
                                        <p:attrNameLst>
                                          <p:attrName>ppt_x</p:attrName>
                                        </p:attrNameLst>
                                      </p:cBhvr>
                                      <p:tavLst>
                                        <p:tav tm="0">
                                          <p:val>
                                            <p:strVal val="#ppt_x"/>
                                          </p:val>
                                        </p:tav>
                                        <p:tav tm="100000">
                                          <p:val>
                                            <p:strVal val="#ppt_x"/>
                                          </p:val>
                                        </p:tav>
                                      </p:tavLst>
                                    </p:anim>
                                    <p:anim calcmode="lin" valueType="num">
                                      <p:cBhvr>
                                        <p:cTn id="6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ppt_x</p:attrName>
                                        </p:attrNameLst>
                                      </p:cBhvr>
                                      <p:tavLst>
                                        <p:tav tm="0">
                                          <p:val>
                                            <p:strVal val="#ppt_x"/>
                                          </p:val>
                                        </p:tav>
                                        <p:tav tm="100000">
                                          <p:val>
                                            <p:strVal val="#ppt_x"/>
                                          </p:val>
                                        </p:tav>
                                      </p:tavLst>
                                    </p:anim>
                                    <p:anim calcmode="lin" valueType="num">
                                      <p:cBhvr>
                                        <p:cTn id="6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1EB8B2-6610-4F13-9E1E-617642C50356}"/>
              </a:ext>
            </a:extLst>
          </p:cNvPr>
          <p:cNvSpPr>
            <a:spLocks noGrp="1"/>
          </p:cNvSpPr>
          <p:nvPr>
            <p:ph type="sldNum" sz="quarter" idx="12"/>
          </p:nvPr>
        </p:nvSpPr>
        <p:spPr/>
        <p:txBody>
          <a:bodyPr/>
          <a:lstStyle/>
          <a:p>
            <a:fld id="{D12C7F20-4EEE-4847-AC76-B538472E8A39}" type="slidenum">
              <a:rPr lang="zh-CN" altLang="en-US" smtClean="0"/>
              <a:pPr/>
              <a:t>6</a:t>
            </a:fld>
            <a:endParaRPr lang="zh-CN" altLang="en-US"/>
          </a:p>
        </p:txBody>
      </p:sp>
      <p:sp>
        <p:nvSpPr>
          <p:cNvPr id="3" name="文本占位符 2">
            <a:extLst>
              <a:ext uri="{FF2B5EF4-FFF2-40B4-BE49-F238E27FC236}">
                <a16:creationId xmlns:a16="http://schemas.microsoft.com/office/drawing/2014/main" id="{CBA149E3-2A9E-48B2-B482-205E877DBCF2}"/>
              </a:ext>
            </a:extLst>
          </p:cNvPr>
          <p:cNvSpPr>
            <a:spLocks noGrp="1"/>
          </p:cNvSpPr>
          <p:nvPr>
            <p:ph type="body" sz="quarter" idx="15"/>
          </p:nvPr>
        </p:nvSpPr>
        <p:spPr>
          <a:xfrm>
            <a:off x="159768" y="647700"/>
            <a:ext cx="11920072" cy="5750179"/>
          </a:xfrm>
        </p:spPr>
        <p:txBody>
          <a:bodyPr/>
          <a:lstStyle/>
          <a:p>
            <a:r>
              <a:rPr lang="zh-CN" altLang="en-US" dirty="0"/>
              <a:t>在</a:t>
            </a:r>
            <a:r>
              <a:rPr lang="en-US" altLang="zh-CN" dirty="0"/>
              <a:t>HTML</a:t>
            </a:r>
            <a:r>
              <a:rPr lang="zh-CN" altLang="en-US" dirty="0"/>
              <a:t>里面应用</a:t>
            </a:r>
            <a:r>
              <a:rPr lang="en-US" altLang="zh-CN" dirty="0"/>
              <a:t>CSS</a:t>
            </a:r>
          </a:p>
          <a:p>
            <a:pPr marL="913765" lvl="1" indent="-457200">
              <a:buFont typeface="+mj-lt"/>
              <a:buAutoNum type="arabicPeriod" startAt="3"/>
            </a:pPr>
            <a:r>
              <a:rPr lang="zh-CN" altLang="en-US" dirty="0"/>
              <a:t>内联样式</a:t>
            </a:r>
            <a:endParaRPr lang="en-US" altLang="zh-CN" dirty="0"/>
          </a:p>
          <a:p>
            <a:pPr lvl="2"/>
            <a:r>
              <a:rPr lang="zh-CN" altLang="en-US" dirty="0"/>
              <a:t>存在于</a:t>
            </a:r>
            <a:r>
              <a:rPr lang="en-US" altLang="zh-CN" dirty="0"/>
              <a:t>HTML</a:t>
            </a:r>
            <a:r>
              <a:rPr lang="zh-CN" altLang="en-US" dirty="0"/>
              <a:t>元素的</a:t>
            </a:r>
            <a:r>
              <a:rPr lang="en-US" altLang="zh-CN" dirty="0"/>
              <a:t>style</a:t>
            </a:r>
            <a:r>
              <a:rPr lang="zh-CN" altLang="en-US" dirty="0"/>
              <a:t>属性之中。其特点是每个</a:t>
            </a:r>
            <a:r>
              <a:rPr lang="en-US" altLang="zh-CN" dirty="0"/>
              <a:t>CSS</a:t>
            </a:r>
            <a:r>
              <a:rPr lang="zh-CN" altLang="en-US" dirty="0"/>
              <a:t>表只影响一个元素</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zh-CN" altLang="en-US" dirty="0"/>
              <a:t>除非你有充足的理由，否则不要这样做！</a:t>
            </a:r>
          </a:p>
        </p:txBody>
      </p:sp>
      <p:sp>
        <p:nvSpPr>
          <p:cNvPr id="4" name="文本占位符 3">
            <a:extLst>
              <a:ext uri="{FF2B5EF4-FFF2-40B4-BE49-F238E27FC236}">
                <a16:creationId xmlns:a16="http://schemas.microsoft.com/office/drawing/2014/main" id="{4251352B-7684-43FE-8519-E4C7D65FAD09}"/>
              </a:ext>
            </a:extLst>
          </p:cNvPr>
          <p:cNvSpPr>
            <a:spLocks noGrp="1"/>
          </p:cNvSpPr>
          <p:nvPr>
            <p:ph type="body" sz="quarter" idx="16"/>
          </p:nvPr>
        </p:nvSpPr>
        <p:spPr/>
        <p:txBody>
          <a:bodyPr/>
          <a:lstStyle/>
          <a:p>
            <a:r>
              <a:rPr lang="en-US" altLang="zh-CN" dirty="0"/>
              <a:t>1.CSS</a:t>
            </a:r>
            <a:r>
              <a:rPr lang="zh-CN" altLang="en-US" dirty="0"/>
              <a:t>简介</a:t>
            </a:r>
          </a:p>
          <a:p>
            <a:endParaRPr lang="zh-CN" altLang="en-US" dirty="0"/>
          </a:p>
        </p:txBody>
      </p:sp>
      <p:pic>
        <p:nvPicPr>
          <p:cNvPr id="6" name="图片 5">
            <a:extLst>
              <a:ext uri="{FF2B5EF4-FFF2-40B4-BE49-F238E27FC236}">
                <a16:creationId xmlns:a16="http://schemas.microsoft.com/office/drawing/2014/main" id="{CF8FE04B-093E-4EDE-96C1-2FBB839CAB65}"/>
              </a:ext>
            </a:extLst>
          </p:cNvPr>
          <p:cNvPicPr>
            <a:picLocks noChangeAspect="1"/>
          </p:cNvPicPr>
          <p:nvPr/>
        </p:nvPicPr>
        <p:blipFill>
          <a:blip r:embed="rId2"/>
          <a:stretch>
            <a:fillRect/>
          </a:stretch>
        </p:blipFill>
        <p:spPr>
          <a:xfrm>
            <a:off x="224828" y="2238575"/>
            <a:ext cx="11685714" cy="3200000"/>
          </a:xfrm>
          <a:prstGeom prst="rect">
            <a:avLst/>
          </a:prstGeom>
        </p:spPr>
      </p:pic>
    </p:spTree>
    <p:extLst>
      <p:ext uri="{BB962C8B-B14F-4D97-AF65-F5344CB8AC3E}">
        <p14:creationId xmlns:p14="http://schemas.microsoft.com/office/powerpoint/2010/main" val="77061624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13" end="13"/>
                                            </p:txEl>
                                          </p:spTgt>
                                        </p:tgtEl>
                                        <p:attrNameLst>
                                          <p:attrName>style.visibility</p:attrName>
                                        </p:attrNameLst>
                                      </p:cBhvr>
                                      <p:to>
                                        <p:strVal val="visible"/>
                                      </p:to>
                                    </p:set>
                                    <p:animEffect transition="in" filter="fade">
                                      <p:cBhvr>
                                        <p:cTn id="28" dur="1000"/>
                                        <p:tgtEl>
                                          <p:spTgt spid="3">
                                            <p:txEl>
                                              <p:pRg st="13" end="13"/>
                                            </p:txEl>
                                          </p:spTgt>
                                        </p:tgtEl>
                                      </p:cBhvr>
                                    </p:animEffect>
                                    <p:anim calcmode="lin" valueType="num">
                                      <p:cBhvr>
                                        <p:cTn id="2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D06753-2C14-4173-9C87-7EA665C6AABB}"/>
              </a:ext>
            </a:extLst>
          </p:cNvPr>
          <p:cNvSpPr>
            <a:spLocks noGrp="1"/>
          </p:cNvSpPr>
          <p:nvPr>
            <p:ph type="sldNum" sz="quarter" idx="12"/>
          </p:nvPr>
        </p:nvSpPr>
        <p:spPr/>
        <p:txBody>
          <a:bodyPr/>
          <a:lstStyle/>
          <a:p>
            <a:fld id="{D12C7F20-4EEE-4847-AC76-B538472E8A39}" type="slidenum">
              <a:rPr lang="zh-CN" altLang="en-US" smtClean="0"/>
              <a:pPr/>
              <a:t>69</a:t>
            </a:fld>
            <a:endParaRPr lang="zh-CN" altLang="en-US"/>
          </a:p>
        </p:txBody>
      </p:sp>
      <p:sp>
        <p:nvSpPr>
          <p:cNvPr id="33" name="文本占位符 32">
            <a:extLst>
              <a:ext uri="{FF2B5EF4-FFF2-40B4-BE49-F238E27FC236}">
                <a16:creationId xmlns:a16="http://schemas.microsoft.com/office/drawing/2014/main" id="{5C4BDCB0-0DE0-4B27-B32B-8F8BE6FB5CC7}"/>
              </a:ext>
            </a:extLst>
          </p:cNvPr>
          <p:cNvSpPr>
            <a:spLocks noGrp="1"/>
          </p:cNvSpPr>
          <p:nvPr>
            <p:ph type="body" sz="quarter" idx="15"/>
          </p:nvPr>
        </p:nvSpPr>
        <p:spPr/>
        <p:txBody>
          <a:bodyPr>
            <a:normAutofit/>
          </a:bodyPr>
          <a:lstStyle/>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简介</a:t>
            </a:r>
          </a:p>
          <a:p>
            <a:pPr marL="514350" indent="-514350">
              <a:buFont typeface="+mj-lt"/>
              <a:buAutoNum type="arabicPeriod"/>
            </a:pPr>
            <a:r>
              <a:rPr lang="zh-CN" altLang="en-US" dirty="0">
                <a:solidFill>
                  <a:schemeClr val="accent1">
                    <a:lumMod val="40000"/>
                    <a:lumOff val="60000"/>
                  </a:schemeClr>
                </a:solidFill>
              </a:rPr>
              <a:t>层叠与继承</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选择器</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盒模型</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背景与边框</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值与单位</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在</a:t>
            </a:r>
            <a:r>
              <a:rPr lang="en-US" altLang="zh-CN" dirty="0">
                <a:solidFill>
                  <a:schemeClr val="accent1">
                    <a:lumMod val="40000"/>
                    <a:lumOff val="60000"/>
                  </a:schemeClr>
                </a:solidFill>
              </a:rPr>
              <a:t>CSS</a:t>
            </a:r>
            <a:r>
              <a:rPr lang="zh-CN" altLang="en-US" dirty="0">
                <a:solidFill>
                  <a:schemeClr val="accent1">
                    <a:lumMod val="40000"/>
                    <a:lumOff val="60000"/>
                  </a:schemeClr>
                </a:solidFill>
              </a:rPr>
              <a:t>中调整大小</a:t>
            </a:r>
            <a:endParaRPr lang="en-US" altLang="zh-CN" dirty="0">
              <a:solidFill>
                <a:schemeClr val="accent1">
                  <a:lumMod val="40000"/>
                  <a:lumOff val="60000"/>
                </a:schemeClr>
              </a:solidFill>
            </a:endParaRPr>
          </a:p>
          <a:p>
            <a:pPr marL="514350" indent="-514350">
              <a:buFont typeface="+mj-lt"/>
              <a:buAutoNum type="arabicPeriod"/>
            </a:pPr>
            <a:r>
              <a:rPr lang="en-US" altLang="zh-CN" dirty="0"/>
              <a:t>CSS</a:t>
            </a:r>
            <a:r>
              <a:rPr lang="zh-CN" altLang="en-US" dirty="0"/>
              <a:t>布局</a:t>
            </a:r>
            <a:endParaRPr lang="en-US" altLang="zh-CN" dirty="0"/>
          </a:p>
          <a:p>
            <a:pPr marL="514350" indent="-514350">
              <a:buFont typeface="+mj-lt"/>
              <a:buAutoNum type="arabicPeriod"/>
            </a:pPr>
            <a:endParaRPr lang="en-US" altLang="zh-CN" dirty="0"/>
          </a:p>
          <a:p>
            <a:pPr marL="514350" indent="-514350">
              <a:buFont typeface="+mj-lt"/>
              <a:buAutoNum type="arabicPeriod"/>
            </a:pPr>
            <a:endParaRPr lang="zh-CN" altLang="en-US" dirty="0">
              <a:solidFill>
                <a:schemeClr val="accent1">
                  <a:lumMod val="40000"/>
                  <a:lumOff val="60000"/>
                </a:schemeClr>
              </a:solidFill>
            </a:endParaRPr>
          </a:p>
          <a:p>
            <a:pPr marL="514350" indent="-514350">
              <a:buFont typeface="+mj-lt"/>
              <a:buAutoNum type="arabicPeriod"/>
            </a:pPr>
            <a:endParaRPr lang="en-US" altLang="zh-CN" dirty="0">
              <a:solidFill>
                <a:schemeClr val="accent1">
                  <a:lumMod val="40000"/>
                  <a:lumOff val="60000"/>
                </a:schemeClr>
              </a:solidFill>
            </a:endParaRPr>
          </a:p>
          <a:p>
            <a:pPr marL="514350" indent="-514350">
              <a:buFont typeface="+mj-lt"/>
              <a:buAutoNum type="arabicPeriod"/>
            </a:pPr>
            <a:endParaRPr lang="zh-CN" altLang="en-US" dirty="0">
              <a:solidFill>
                <a:schemeClr val="accent1">
                  <a:lumMod val="40000"/>
                  <a:lumOff val="60000"/>
                </a:schemeClr>
              </a:solidFill>
            </a:endParaRPr>
          </a:p>
        </p:txBody>
      </p:sp>
      <p:sp>
        <p:nvSpPr>
          <p:cNvPr id="34" name="文本占位符 33">
            <a:extLst>
              <a:ext uri="{FF2B5EF4-FFF2-40B4-BE49-F238E27FC236}">
                <a16:creationId xmlns:a16="http://schemas.microsoft.com/office/drawing/2014/main" id="{BFC89C37-CFAF-459C-BA15-0CC416BDDFB0}"/>
              </a:ext>
            </a:extLst>
          </p:cNvPr>
          <p:cNvSpPr>
            <a:spLocks noGrp="1"/>
          </p:cNvSpPr>
          <p:nvPr>
            <p:ph type="body" sz="quarter" idx="16"/>
          </p:nvPr>
        </p:nvSpPr>
        <p:spPr/>
        <p:txBody>
          <a:bodyPr/>
          <a:lstStyle/>
          <a:p>
            <a:r>
              <a:rPr lang="zh-CN" altLang="en-US" dirty="0"/>
              <a:t>目录</a:t>
            </a:r>
          </a:p>
        </p:txBody>
      </p:sp>
    </p:spTree>
    <p:extLst>
      <p:ext uri="{BB962C8B-B14F-4D97-AF65-F5344CB8AC3E}">
        <p14:creationId xmlns:p14="http://schemas.microsoft.com/office/powerpoint/2010/main" val="3664697883"/>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F776D61-ACE7-429D-AD6A-0A897EEEF2BC}"/>
              </a:ext>
            </a:extLst>
          </p:cNvPr>
          <p:cNvSpPr>
            <a:spLocks noGrp="1"/>
          </p:cNvSpPr>
          <p:nvPr>
            <p:ph type="sldNum" sz="quarter" idx="12"/>
          </p:nvPr>
        </p:nvSpPr>
        <p:spPr/>
        <p:txBody>
          <a:bodyPr/>
          <a:lstStyle/>
          <a:p>
            <a:fld id="{D12C7F20-4EEE-4847-AC76-B538472E8A39}" type="slidenum">
              <a:rPr lang="zh-CN" altLang="en-US" smtClean="0"/>
              <a:pPr/>
              <a:t>70</a:t>
            </a:fld>
            <a:endParaRPr lang="zh-CN" altLang="en-US"/>
          </a:p>
        </p:txBody>
      </p:sp>
      <p:sp>
        <p:nvSpPr>
          <p:cNvPr id="3" name="文本占位符 2">
            <a:extLst>
              <a:ext uri="{FF2B5EF4-FFF2-40B4-BE49-F238E27FC236}">
                <a16:creationId xmlns:a16="http://schemas.microsoft.com/office/drawing/2014/main" id="{1A7004A1-A4CA-4B7A-B7B4-6CB95EA3D097}"/>
              </a:ext>
            </a:extLst>
          </p:cNvPr>
          <p:cNvSpPr>
            <a:spLocks noGrp="1"/>
          </p:cNvSpPr>
          <p:nvPr>
            <p:ph type="body" sz="quarter" idx="15"/>
          </p:nvPr>
        </p:nvSpPr>
        <p:spPr/>
        <p:txBody>
          <a:bodyPr/>
          <a:lstStyle/>
          <a:p>
            <a:r>
              <a:rPr lang="zh-CN" altLang="en-US" dirty="0"/>
              <a:t>正常布局流</a:t>
            </a:r>
            <a:endParaRPr lang="en-US" altLang="zh-CN" dirty="0"/>
          </a:p>
          <a:p>
            <a:pPr lvl="1"/>
            <a:r>
              <a:rPr lang="zh-CN" altLang="en-US" dirty="0"/>
              <a:t>取得元素的内容来放在一个独立的元素</a:t>
            </a:r>
            <a:r>
              <a:rPr lang="zh-CN" altLang="en-US" dirty="0">
                <a:solidFill>
                  <a:srgbClr val="ED7D31"/>
                </a:solidFill>
              </a:rPr>
              <a:t>盒子</a:t>
            </a:r>
            <a:r>
              <a:rPr lang="zh-CN" altLang="en-US" dirty="0"/>
              <a:t>中，然后在其周边加上内边距、边框和外边距 </a:t>
            </a:r>
            <a:endParaRPr lang="en-US" altLang="zh-CN" dirty="0"/>
          </a:p>
          <a:p>
            <a:pPr lvl="1"/>
            <a:r>
              <a:rPr lang="zh-CN" altLang="en-US" dirty="0"/>
              <a:t>默认的，一个块级元素的宽度是其</a:t>
            </a:r>
            <a:r>
              <a:rPr lang="zh-CN" altLang="en-US" dirty="0">
                <a:solidFill>
                  <a:srgbClr val="ED7D31"/>
                </a:solidFill>
              </a:rPr>
              <a:t>父元素</a:t>
            </a:r>
            <a:r>
              <a:rPr lang="zh-CN" altLang="en-US" dirty="0"/>
              <a:t>的</a:t>
            </a:r>
            <a:r>
              <a:rPr lang="en-US" altLang="zh-CN" dirty="0"/>
              <a:t>100%</a:t>
            </a:r>
            <a:r>
              <a:rPr lang="zh-CN" altLang="en-US" dirty="0"/>
              <a:t>，其高度与其</a:t>
            </a:r>
            <a:r>
              <a:rPr lang="zh-CN" altLang="en-US" dirty="0">
                <a:solidFill>
                  <a:srgbClr val="ED7D31"/>
                </a:solidFill>
              </a:rPr>
              <a:t>内容</a:t>
            </a:r>
            <a:r>
              <a:rPr lang="zh-CN" altLang="en-US" dirty="0"/>
              <a:t>高度一致。</a:t>
            </a:r>
            <a:endParaRPr lang="en-US" altLang="zh-CN" dirty="0"/>
          </a:p>
          <a:p>
            <a:pPr lvl="1"/>
            <a:r>
              <a:rPr lang="zh-CN" altLang="en-US" dirty="0"/>
              <a:t>内联元素的</a:t>
            </a:r>
            <a:r>
              <a:rPr lang="en-US" altLang="zh-CN" dirty="0"/>
              <a:t>height</a:t>
            </a:r>
            <a:r>
              <a:rPr lang="zh-CN" altLang="en-US" dirty="0"/>
              <a:t>，</a:t>
            </a:r>
            <a:r>
              <a:rPr lang="en-US" altLang="zh-CN" dirty="0"/>
              <a:t>width</a:t>
            </a:r>
            <a:r>
              <a:rPr lang="zh-CN" altLang="en-US" dirty="0"/>
              <a:t>与</a:t>
            </a:r>
            <a:r>
              <a:rPr lang="zh-CN" altLang="en-US" dirty="0">
                <a:solidFill>
                  <a:srgbClr val="ED7D31"/>
                </a:solidFill>
              </a:rPr>
              <a:t>内容</a:t>
            </a:r>
            <a:r>
              <a:rPr lang="zh-CN" altLang="en-US" dirty="0"/>
              <a:t>一致（无法设置内联元素的</a:t>
            </a:r>
            <a:r>
              <a:rPr lang="en-US" altLang="zh-CN" dirty="0"/>
              <a:t>height width</a:t>
            </a:r>
            <a:r>
              <a:rPr lang="zh-CN" altLang="en-US" dirty="0"/>
              <a:t>）</a:t>
            </a:r>
            <a:endParaRPr lang="en-US" altLang="zh-CN" dirty="0"/>
          </a:p>
          <a:p>
            <a:pPr lvl="1"/>
            <a:r>
              <a:rPr lang="zh-CN" altLang="en-US" dirty="0"/>
              <a:t>默认的，内部的块级元素会在</a:t>
            </a:r>
            <a:r>
              <a:rPr lang="zh-CN" altLang="en-US" dirty="0">
                <a:solidFill>
                  <a:srgbClr val="ED7D31"/>
                </a:solidFill>
              </a:rPr>
              <a:t>垂直</a:t>
            </a:r>
            <a:r>
              <a:rPr lang="zh-CN" altLang="en-US" dirty="0"/>
              <a:t>方向，从顶部开始一个接一个地放置，每个块级元素会在上一个元素下面另起一行</a:t>
            </a:r>
            <a:endParaRPr lang="en-US" altLang="zh-CN" dirty="0"/>
          </a:p>
          <a:p>
            <a:pPr lvl="1"/>
            <a:r>
              <a:rPr lang="zh-CN" altLang="en-US" dirty="0"/>
              <a:t>独立容器，容器里面的子元素不会影响到外面的元素</a:t>
            </a:r>
            <a:endParaRPr lang="en-US" altLang="zh-CN" dirty="0"/>
          </a:p>
          <a:p>
            <a:pPr lvl="1"/>
            <a:r>
              <a:rPr lang="zh-CN" altLang="en-US" dirty="0"/>
              <a:t>内联元素：只要在其父级块级元素的宽度内有足够的空间，它们与其他内联元素、相邻的文本内容（或者被包裹的）被安排在</a:t>
            </a:r>
            <a:r>
              <a:rPr lang="zh-CN" altLang="en-US" dirty="0">
                <a:solidFill>
                  <a:srgbClr val="ED7D31"/>
                </a:solidFill>
              </a:rPr>
              <a:t>同一行</a:t>
            </a:r>
          </a:p>
        </p:txBody>
      </p:sp>
      <p:sp>
        <p:nvSpPr>
          <p:cNvPr id="4" name="文本占位符 3">
            <a:extLst>
              <a:ext uri="{FF2B5EF4-FFF2-40B4-BE49-F238E27FC236}">
                <a16:creationId xmlns:a16="http://schemas.microsoft.com/office/drawing/2014/main" id="{FD1629E3-CBB6-4851-8910-74C8D093C14F}"/>
              </a:ext>
            </a:extLst>
          </p:cNvPr>
          <p:cNvSpPr>
            <a:spLocks noGrp="1"/>
          </p:cNvSpPr>
          <p:nvPr>
            <p:ph type="body" sz="quarter" idx="16"/>
          </p:nvPr>
        </p:nvSpPr>
        <p:spPr/>
        <p:txBody>
          <a:bodyPr/>
          <a:lstStyle/>
          <a:p>
            <a:r>
              <a:rPr lang="en-US" altLang="zh-CN" dirty="0"/>
              <a:t>8.CSS</a:t>
            </a:r>
            <a:r>
              <a:rPr lang="zh-CN" altLang="en-US" dirty="0"/>
              <a:t>布局</a:t>
            </a:r>
          </a:p>
        </p:txBody>
      </p:sp>
    </p:spTree>
    <p:extLst>
      <p:ext uri="{BB962C8B-B14F-4D97-AF65-F5344CB8AC3E}">
        <p14:creationId xmlns:p14="http://schemas.microsoft.com/office/powerpoint/2010/main" val="380979794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C09BA16-AF92-45B0-A752-39C3A802033C}"/>
              </a:ext>
            </a:extLst>
          </p:cNvPr>
          <p:cNvSpPr>
            <a:spLocks noGrp="1"/>
          </p:cNvSpPr>
          <p:nvPr>
            <p:ph type="sldNum" sz="quarter" idx="12"/>
          </p:nvPr>
        </p:nvSpPr>
        <p:spPr/>
        <p:txBody>
          <a:bodyPr/>
          <a:lstStyle/>
          <a:p>
            <a:fld id="{D12C7F20-4EEE-4847-AC76-B538472E8A39}" type="slidenum">
              <a:rPr lang="zh-CN" altLang="en-US" smtClean="0"/>
              <a:pPr/>
              <a:t>71</a:t>
            </a:fld>
            <a:endParaRPr lang="zh-CN" altLang="en-US"/>
          </a:p>
        </p:txBody>
      </p:sp>
      <p:sp>
        <p:nvSpPr>
          <p:cNvPr id="3" name="文本占位符 2">
            <a:extLst>
              <a:ext uri="{FF2B5EF4-FFF2-40B4-BE49-F238E27FC236}">
                <a16:creationId xmlns:a16="http://schemas.microsoft.com/office/drawing/2014/main" id="{BF9D7895-BCDD-4131-9AF8-442B02404C64}"/>
              </a:ext>
            </a:extLst>
          </p:cNvPr>
          <p:cNvSpPr>
            <a:spLocks noGrp="1"/>
          </p:cNvSpPr>
          <p:nvPr>
            <p:ph type="body" sz="quarter" idx="15"/>
          </p:nvPr>
        </p:nvSpPr>
        <p:spPr/>
        <p:txBody>
          <a:bodyPr/>
          <a:lstStyle/>
          <a:p>
            <a:r>
              <a:rPr lang="zh-CN" altLang="en-US" dirty="0"/>
              <a:t>正常布局流</a:t>
            </a:r>
            <a:endParaRPr lang="en-US" altLang="zh-CN" dirty="0"/>
          </a:p>
          <a:p>
            <a:endParaRPr lang="zh-CN" altLang="en-US" dirty="0"/>
          </a:p>
        </p:txBody>
      </p:sp>
      <p:sp>
        <p:nvSpPr>
          <p:cNvPr id="4" name="文本占位符 3">
            <a:extLst>
              <a:ext uri="{FF2B5EF4-FFF2-40B4-BE49-F238E27FC236}">
                <a16:creationId xmlns:a16="http://schemas.microsoft.com/office/drawing/2014/main" id="{A06ECD88-2CF6-4CD6-940E-98C687B6522C}"/>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pic>
        <p:nvPicPr>
          <p:cNvPr id="6" name="图片 5">
            <a:extLst>
              <a:ext uri="{FF2B5EF4-FFF2-40B4-BE49-F238E27FC236}">
                <a16:creationId xmlns:a16="http://schemas.microsoft.com/office/drawing/2014/main" id="{BEB6944B-4434-4F64-956E-44518328D759}"/>
              </a:ext>
            </a:extLst>
          </p:cNvPr>
          <p:cNvPicPr>
            <a:picLocks noChangeAspect="1"/>
          </p:cNvPicPr>
          <p:nvPr/>
        </p:nvPicPr>
        <p:blipFill>
          <a:blip r:embed="rId3"/>
          <a:stretch>
            <a:fillRect/>
          </a:stretch>
        </p:blipFill>
        <p:spPr>
          <a:xfrm>
            <a:off x="0" y="401795"/>
            <a:ext cx="8903058" cy="6349728"/>
          </a:xfrm>
          <a:prstGeom prst="rect">
            <a:avLst/>
          </a:prstGeom>
        </p:spPr>
      </p:pic>
      <p:pic>
        <p:nvPicPr>
          <p:cNvPr id="8" name="图片 7">
            <a:extLst>
              <a:ext uri="{FF2B5EF4-FFF2-40B4-BE49-F238E27FC236}">
                <a16:creationId xmlns:a16="http://schemas.microsoft.com/office/drawing/2014/main" id="{BF4D4A48-7039-437A-9D06-432CE5E417BD}"/>
              </a:ext>
            </a:extLst>
          </p:cNvPr>
          <p:cNvPicPr>
            <a:picLocks noChangeAspect="1"/>
          </p:cNvPicPr>
          <p:nvPr/>
        </p:nvPicPr>
        <p:blipFill>
          <a:blip r:embed="rId4"/>
          <a:stretch>
            <a:fillRect/>
          </a:stretch>
        </p:blipFill>
        <p:spPr>
          <a:xfrm>
            <a:off x="6934857" y="0"/>
            <a:ext cx="5257143" cy="5619048"/>
          </a:xfrm>
          <a:prstGeom prst="rect">
            <a:avLst/>
          </a:prstGeom>
        </p:spPr>
      </p:pic>
    </p:spTree>
    <p:extLst>
      <p:ext uri="{BB962C8B-B14F-4D97-AF65-F5344CB8AC3E}">
        <p14:creationId xmlns:p14="http://schemas.microsoft.com/office/powerpoint/2010/main" val="262707356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615EDE-2139-4145-A1A4-59E3FA4F12D0}"/>
              </a:ext>
            </a:extLst>
          </p:cNvPr>
          <p:cNvSpPr>
            <a:spLocks noGrp="1"/>
          </p:cNvSpPr>
          <p:nvPr>
            <p:ph type="sldNum" sz="quarter" idx="12"/>
          </p:nvPr>
        </p:nvSpPr>
        <p:spPr/>
        <p:txBody>
          <a:bodyPr/>
          <a:lstStyle/>
          <a:p>
            <a:fld id="{D12C7F20-4EEE-4847-AC76-B538472E8A39}" type="slidenum">
              <a:rPr lang="zh-CN" altLang="en-US" smtClean="0"/>
              <a:pPr/>
              <a:t>72</a:t>
            </a:fld>
            <a:endParaRPr lang="zh-CN" altLang="en-US"/>
          </a:p>
        </p:txBody>
      </p:sp>
      <p:sp>
        <p:nvSpPr>
          <p:cNvPr id="3" name="文本占位符 2">
            <a:extLst>
              <a:ext uri="{FF2B5EF4-FFF2-40B4-BE49-F238E27FC236}">
                <a16:creationId xmlns:a16="http://schemas.microsoft.com/office/drawing/2014/main" id="{43568CBA-7D0C-4E3C-82BA-A87507F630DC}"/>
              </a:ext>
            </a:extLst>
          </p:cNvPr>
          <p:cNvSpPr>
            <a:spLocks noGrp="1"/>
          </p:cNvSpPr>
          <p:nvPr>
            <p:ph type="body" sz="quarter" idx="15"/>
          </p:nvPr>
        </p:nvSpPr>
        <p:spPr/>
        <p:txBody>
          <a:bodyPr/>
          <a:lstStyle/>
          <a:p>
            <a:r>
              <a:rPr lang="zh-CN" altLang="en-US" dirty="0"/>
              <a:t>弹性盒子</a:t>
            </a:r>
            <a:endParaRPr lang="en-US" altLang="zh-CN" dirty="0"/>
          </a:p>
          <a:p>
            <a:pPr lvl="1"/>
            <a:r>
              <a:rPr lang="zh-CN" altLang="en-US" dirty="0"/>
              <a:t>按行或按列布局元素的一维布局</a:t>
            </a:r>
            <a:endParaRPr lang="en-US" altLang="zh-CN" dirty="0"/>
          </a:p>
          <a:p>
            <a:pPr lvl="1"/>
            <a:r>
              <a:rPr lang="en-US" altLang="zh-CN" dirty="0">
                <a:hlinkClick r:id="rId3" action="ppaction://hlinkfile"/>
              </a:rPr>
              <a:t>flexbox0.html</a:t>
            </a:r>
            <a:endParaRPr lang="en-US" altLang="zh-CN" dirty="0"/>
          </a:p>
          <a:p>
            <a:pPr lvl="1"/>
            <a:r>
              <a:rPr lang="zh-CN" altLang="en-US" dirty="0"/>
              <a:t>指定元素的布局为 </a:t>
            </a:r>
            <a:r>
              <a:rPr lang="en-US" altLang="zh-CN" dirty="0"/>
              <a:t>flexible</a:t>
            </a:r>
          </a:p>
          <a:p>
            <a:pPr marL="913765" lvl="2" indent="0">
              <a:buNone/>
            </a:pPr>
            <a:r>
              <a:rPr lang="en-US" altLang="zh-CN" dirty="0"/>
              <a:t>section {</a:t>
            </a:r>
          </a:p>
          <a:p>
            <a:pPr marL="913765" lvl="2" indent="0">
              <a:buNone/>
            </a:pPr>
            <a:r>
              <a:rPr lang="en-US" altLang="zh-CN" dirty="0"/>
              <a:t>  </a:t>
            </a:r>
            <a:r>
              <a:rPr lang="en-US" altLang="zh-CN" dirty="0" err="1"/>
              <a:t>display:flex</a:t>
            </a:r>
            <a:endParaRPr lang="en-US" altLang="zh-CN" dirty="0"/>
          </a:p>
          <a:p>
            <a:pPr marL="913765" lvl="2" indent="0">
              <a:buNone/>
            </a:pPr>
            <a:r>
              <a:rPr lang="en-US" altLang="zh-CN" dirty="0"/>
              <a:t>}</a:t>
            </a:r>
          </a:p>
          <a:p>
            <a:pPr lvl="2"/>
            <a:endParaRPr lang="zh-CN" altLang="en-US" dirty="0"/>
          </a:p>
        </p:txBody>
      </p:sp>
      <p:sp>
        <p:nvSpPr>
          <p:cNvPr id="4" name="文本占位符 3">
            <a:extLst>
              <a:ext uri="{FF2B5EF4-FFF2-40B4-BE49-F238E27FC236}">
                <a16:creationId xmlns:a16="http://schemas.microsoft.com/office/drawing/2014/main" id="{8102D576-4246-4767-A315-3FD2058DC00E}"/>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spTree>
    <p:extLst>
      <p:ext uri="{BB962C8B-B14F-4D97-AF65-F5344CB8AC3E}">
        <p14:creationId xmlns:p14="http://schemas.microsoft.com/office/powerpoint/2010/main" val="286133641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nodeType="after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615EDE-2139-4145-A1A4-59E3FA4F12D0}"/>
              </a:ext>
            </a:extLst>
          </p:cNvPr>
          <p:cNvSpPr>
            <a:spLocks noGrp="1"/>
          </p:cNvSpPr>
          <p:nvPr>
            <p:ph type="sldNum" sz="quarter" idx="12"/>
          </p:nvPr>
        </p:nvSpPr>
        <p:spPr/>
        <p:txBody>
          <a:bodyPr/>
          <a:lstStyle/>
          <a:p>
            <a:fld id="{D12C7F20-4EEE-4847-AC76-B538472E8A39}" type="slidenum">
              <a:rPr lang="zh-CN" altLang="en-US" smtClean="0"/>
              <a:pPr/>
              <a:t>73</a:t>
            </a:fld>
            <a:endParaRPr lang="zh-CN" altLang="en-US"/>
          </a:p>
        </p:txBody>
      </p:sp>
      <p:sp>
        <p:nvSpPr>
          <p:cNvPr id="3" name="文本占位符 2">
            <a:extLst>
              <a:ext uri="{FF2B5EF4-FFF2-40B4-BE49-F238E27FC236}">
                <a16:creationId xmlns:a16="http://schemas.microsoft.com/office/drawing/2014/main" id="{43568CBA-7D0C-4E3C-82BA-A87507F630DC}"/>
              </a:ext>
            </a:extLst>
          </p:cNvPr>
          <p:cNvSpPr>
            <a:spLocks noGrp="1"/>
          </p:cNvSpPr>
          <p:nvPr>
            <p:ph type="body" sz="quarter" idx="15"/>
          </p:nvPr>
        </p:nvSpPr>
        <p:spPr/>
        <p:txBody>
          <a:bodyPr/>
          <a:lstStyle/>
          <a:p>
            <a:r>
              <a:rPr lang="zh-CN" altLang="en-US" dirty="0"/>
              <a:t>弹性盒子</a:t>
            </a:r>
            <a:endParaRPr lang="en-US" altLang="zh-CN" dirty="0"/>
          </a:p>
          <a:p>
            <a:pPr lvl="1"/>
            <a:r>
              <a:rPr lang="en-US" altLang="zh-CN" dirty="0"/>
              <a:t>flex </a:t>
            </a:r>
            <a:r>
              <a:rPr lang="zh-CN" altLang="en-US" dirty="0"/>
              <a:t>模型</a:t>
            </a:r>
            <a:endParaRPr lang="en-US" altLang="zh-CN" dirty="0"/>
          </a:p>
          <a:p>
            <a:pPr lvl="2"/>
            <a:r>
              <a:rPr lang="zh-CN" altLang="en-US" dirty="0"/>
              <a:t>轴</a:t>
            </a:r>
            <a:endParaRPr lang="en-US" altLang="zh-CN" dirty="0"/>
          </a:p>
          <a:p>
            <a:pPr lvl="3"/>
            <a:r>
              <a:rPr lang="zh-CN" altLang="en-US" dirty="0"/>
              <a:t>主轴（</a:t>
            </a:r>
            <a:r>
              <a:rPr lang="en-US" altLang="zh-CN" dirty="0"/>
              <a:t>main axis</a:t>
            </a:r>
            <a:r>
              <a:rPr lang="zh-CN" altLang="en-US" dirty="0"/>
              <a:t>）是沿着 </a:t>
            </a:r>
            <a:r>
              <a:rPr lang="en-US" altLang="zh-CN" dirty="0"/>
              <a:t>flex </a:t>
            </a:r>
            <a:r>
              <a:rPr lang="zh-CN" altLang="en-US" dirty="0"/>
              <a:t>元素放置的方向延伸的轴（比如页面上的横向的行、纵向的列）。该轴的开始和结束被称为 </a:t>
            </a:r>
            <a:r>
              <a:rPr lang="en-US" altLang="zh-CN" dirty="0"/>
              <a:t>main start </a:t>
            </a:r>
            <a:r>
              <a:rPr lang="zh-CN" altLang="en-US" dirty="0"/>
              <a:t>和 </a:t>
            </a:r>
            <a:r>
              <a:rPr lang="en-US" altLang="zh-CN" dirty="0"/>
              <a:t>main end</a:t>
            </a:r>
            <a:r>
              <a:rPr lang="zh-CN" altLang="en-US" dirty="0"/>
              <a:t>。</a:t>
            </a:r>
          </a:p>
          <a:p>
            <a:pPr lvl="3"/>
            <a:r>
              <a:rPr lang="zh-CN" altLang="en-US" dirty="0"/>
              <a:t>交叉轴（</a:t>
            </a:r>
            <a:r>
              <a:rPr lang="en-US" altLang="zh-CN" dirty="0"/>
              <a:t>cross axis</a:t>
            </a:r>
            <a:r>
              <a:rPr lang="zh-CN" altLang="en-US" dirty="0"/>
              <a:t>）是垂直于 </a:t>
            </a:r>
            <a:r>
              <a:rPr lang="en-US" altLang="zh-CN" dirty="0"/>
              <a:t>flex </a:t>
            </a:r>
            <a:r>
              <a:rPr lang="zh-CN" altLang="en-US" dirty="0"/>
              <a:t>元素放置方向的轴。该轴的开始和结束被称为 </a:t>
            </a:r>
            <a:r>
              <a:rPr lang="en-US" altLang="zh-CN" dirty="0"/>
              <a:t>cross start </a:t>
            </a:r>
            <a:r>
              <a:rPr lang="zh-CN" altLang="en-US" dirty="0"/>
              <a:t>和 </a:t>
            </a:r>
            <a:r>
              <a:rPr lang="en-US" altLang="zh-CN" dirty="0"/>
              <a:t>cross end</a:t>
            </a:r>
            <a:r>
              <a:rPr lang="zh-CN" altLang="en-US" dirty="0"/>
              <a:t>。</a:t>
            </a:r>
          </a:p>
          <a:p>
            <a:pPr lvl="2"/>
            <a:r>
              <a:rPr lang="zh-CN" altLang="en-US" dirty="0"/>
              <a:t>设置了 </a:t>
            </a:r>
            <a:r>
              <a:rPr lang="en-US" altLang="zh-CN" dirty="0"/>
              <a:t>display: flex </a:t>
            </a:r>
            <a:r>
              <a:rPr lang="zh-CN" altLang="en-US" dirty="0"/>
              <a:t>的父元素（上例中是 </a:t>
            </a:r>
            <a:r>
              <a:rPr lang="en-US" altLang="zh-CN" dirty="0"/>
              <a:t>&lt;section&gt;</a:t>
            </a:r>
            <a:r>
              <a:rPr lang="zh-CN" altLang="en-US" dirty="0"/>
              <a:t>）被称之为 </a:t>
            </a:r>
            <a:r>
              <a:rPr lang="en-US" altLang="zh-CN" dirty="0"/>
              <a:t>flex </a:t>
            </a:r>
            <a:r>
              <a:rPr lang="zh-CN" altLang="en-US" dirty="0"/>
              <a:t>容器（</a:t>
            </a:r>
            <a:r>
              <a:rPr lang="en-US" altLang="zh-CN" dirty="0"/>
              <a:t>flex container</a:t>
            </a:r>
            <a:r>
              <a:rPr lang="zh-CN" altLang="en-US" dirty="0"/>
              <a:t>）。</a:t>
            </a:r>
          </a:p>
          <a:p>
            <a:pPr lvl="2"/>
            <a:r>
              <a:rPr lang="zh-CN" altLang="en-US" dirty="0"/>
              <a:t>在 </a:t>
            </a:r>
            <a:r>
              <a:rPr lang="en-US" altLang="zh-CN" dirty="0"/>
              <a:t>flex </a:t>
            </a:r>
            <a:r>
              <a:rPr lang="zh-CN" altLang="en-US" dirty="0"/>
              <a:t>容器中表现为柔性的盒子的元素被称之为 </a:t>
            </a:r>
            <a:r>
              <a:rPr lang="en-US" altLang="zh-CN" dirty="0"/>
              <a:t>flex </a:t>
            </a:r>
            <a:r>
              <a:rPr lang="zh-CN" altLang="en-US" dirty="0"/>
              <a:t>项（</a:t>
            </a:r>
            <a:r>
              <a:rPr lang="en-US" altLang="zh-CN" dirty="0"/>
              <a:t>flex item</a:t>
            </a:r>
            <a:r>
              <a:rPr lang="zh-CN" altLang="en-US" dirty="0"/>
              <a:t>）</a:t>
            </a:r>
            <a:endParaRPr lang="en-US" altLang="zh-CN" dirty="0"/>
          </a:p>
          <a:p>
            <a:pPr lvl="2"/>
            <a:r>
              <a:rPr lang="zh-CN" altLang="en-US" dirty="0"/>
              <a:t>列还是行？</a:t>
            </a:r>
            <a:r>
              <a:rPr lang="en-US" altLang="zh-CN" dirty="0"/>
              <a:t>(column/row)</a:t>
            </a:r>
          </a:p>
          <a:p>
            <a:pPr lvl="3"/>
            <a:r>
              <a:rPr lang="en-US" altLang="zh-CN" dirty="0"/>
              <a:t>flex-direction: column;(row/ row-reverse/ column-reverse)</a:t>
            </a:r>
          </a:p>
          <a:p>
            <a:pPr lvl="2"/>
            <a:r>
              <a:rPr lang="zh-CN" altLang="en-US" dirty="0"/>
              <a:t>换行</a:t>
            </a:r>
            <a:endParaRPr lang="en-US" altLang="zh-CN" dirty="0"/>
          </a:p>
          <a:p>
            <a:pPr lvl="3"/>
            <a:r>
              <a:rPr lang="en-US" altLang="zh-CN" dirty="0"/>
              <a:t>flex-wrap: wrap</a:t>
            </a:r>
          </a:p>
          <a:p>
            <a:pPr lvl="3"/>
            <a:r>
              <a:rPr lang="en-US" altLang="zh-CN" dirty="0"/>
              <a:t>flex: 200px;</a:t>
            </a:r>
          </a:p>
          <a:p>
            <a:pPr lvl="3"/>
            <a:r>
              <a:rPr lang="zh-CN" altLang="en-US" dirty="0">
                <a:hlinkClick r:id="rId3" action="ppaction://hlinkfile"/>
              </a:rPr>
              <a:t>示例</a:t>
            </a:r>
            <a:endParaRPr lang="en-US" altLang="zh-CN" dirty="0"/>
          </a:p>
          <a:p>
            <a:pPr lvl="2"/>
            <a:endParaRPr lang="zh-CN" altLang="en-US" dirty="0"/>
          </a:p>
        </p:txBody>
      </p:sp>
      <p:sp>
        <p:nvSpPr>
          <p:cNvPr id="4" name="文本占位符 3">
            <a:extLst>
              <a:ext uri="{FF2B5EF4-FFF2-40B4-BE49-F238E27FC236}">
                <a16:creationId xmlns:a16="http://schemas.microsoft.com/office/drawing/2014/main" id="{8102D576-4246-4767-A315-3FD2058DC00E}"/>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spTree>
    <p:extLst>
      <p:ext uri="{BB962C8B-B14F-4D97-AF65-F5344CB8AC3E}">
        <p14:creationId xmlns:p14="http://schemas.microsoft.com/office/powerpoint/2010/main" val="218440076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1000"/>
                                        <p:tgtEl>
                                          <p:spTgt spid="3">
                                            <p:txEl>
                                              <p:pRg st="7" end="7"/>
                                            </p:txEl>
                                          </p:spTgt>
                                        </p:tgtEl>
                                      </p:cBhvr>
                                    </p:animEffect>
                                    <p:anim calcmode="lin" valueType="num">
                                      <p:cBhvr>
                                        <p:cTn id="3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1000"/>
                                        <p:tgtEl>
                                          <p:spTgt spid="3">
                                            <p:txEl>
                                              <p:pRg st="8" end="8"/>
                                            </p:txEl>
                                          </p:spTgt>
                                        </p:tgtEl>
                                      </p:cBhvr>
                                    </p:animEffect>
                                    <p:anim calcmode="lin" valueType="num">
                                      <p:cBhvr>
                                        <p:cTn id="4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anim calcmode="lin" valueType="num">
                                      <p:cBhvr>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fade">
                                      <p:cBhvr>
                                        <p:cTn id="59" dur="1000"/>
                                        <p:tgtEl>
                                          <p:spTgt spid="3">
                                            <p:txEl>
                                              <p:pRg st="10" end="10"/>
                                            </p:txEl>
                                          </p:spTgt>
                                        </p:tgtEl>
                                      </p:cBhvr>
                                    </p:animEffect>
                                    <p:anim calcmode="lin" valueType="num">
                                      <p:cBhvr>
                                        <p:cTn id="6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
                                            <p:txEl>
                                              <p:pRg st="11" end="11"/>
                                            </p:txEl>
                                          </p:spTgt>
                                        </p:tgtEl>
                                        <p:attrNameLst>
                                          <p:attrName>style.visibility</p:attrName>
                                        </p:attrNameLst>
                                      </p:cBhvr>
                                      <p:to>
                                        <p:strVal val="visible"/>
                                      </p:to>
                                    </p:set>
                                    <p:animEffect transition="in" filter="fade">
                                      <p:cBhvr>
                                        <p:cTn id="66" dur="1000"/>
                                        <p:tgtEl>
                                          <p:spTgt spid="3">
                                            <p:txEl>
                                              <p:pRg st="11" end="11"/>
                                            </p:txEl>
                                          </p:spTgt>
                                        </p:tgtEl>
                                      </p:cBhvr>
                                    </p:animEffect>
                                    <p:anim calcmode="lin" valueType="num">
                                      <p:cBhvr>
                                        <p:cTn id="6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Effect transition="in" filter="fade">
                                      <p:cBhvr>
                                        <p:cTn id="73" dur="1000"/>
                                        <p:tgtEl>
                                          <p:spTgt spid="3">
                                            <p:txEl>
                                              <p:pRg st="12" end="12"/>
                                            </p:txEl>
                                          </p:spTgt>
                                        </p:tgtEl>
                                      </p:cBhvr>
                                    </p:animEffect>
                                    <p:anim calcmode="lin" valueType="num">
                                      <p:cBhvr>
                                        <p:cTn id="7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615EDE-2139-4145-A1A4-59E3FA4F12D0}"/>
              </a:ext>
            </a:extLst>
          </p:cNvPr>
          <p:cNvSpPr>
            <a:spLocks noGrp="1"/>
          </p:cNvSpPr>
          <p:nvPr>
            <p:ph type="sldNum" sz="quarter" idx="12"/>
          </p:nvPr>
        </p:nvSpPr>
        <p:spPr/>
        <p:txBody>
          <a:bodyPr/>
          <a:lstStyle/>
          <a:p>
            <a:fld id="{D12C7F20-4EEE-4847-AC76-B538472E8A39}" type="slidenum">
              <a:rPr lang="zh-CN" altLang="en-US" smtClean="0"/>
              <a:pPr/>
              <a:t>74</a:t>
            </a:fld>
            <a:endParaRPr lang="zh-CN" altLang="en-US"/>
          </a:p>
        </p:txBody>
      </p:sp>
      <p:sp>
        <p:nvSpPr>
          <p:cNvPr id="3" name="文本占位符 2">
            <a:extLst>
              <a:ext uri="{FF2B5EF4-FFF2-40B4-BE49-F238E27FC236}">
                <a16:creationId xmlns:a16="http://schemas.microsoft.com/office/drawing/2014/main" id="{43568CBA-7D0C-4E3C-82BA-A87507F630DC}"/>
              </a:ext>
            </a:extLst>
          </p:cNvPr>
          <p:cNvSpPr>
            <a:spLocks noGrp="1"/>
          </p:cNvSpPr>
          <p:nvPr>
            <p:ph type="body" sz="quarter" idx="15"/>
          </p:nvPr>
        </p:nvSpPr>
        <p:spPr/>
        <p:txBody>
          <a:bodyPr/>
          <a:lstStyle/>
          <a:p>
            <a:r>
              <a:rPr lang="zh-CN" altLang="en-US" dirty="0"/>
              <a:t>弹性盒子</a:t>
            </a:r>
            <a:endParaRPr lang="en-US" altLang="zh-CN" dirty="0"/>
          </a:p>
          <a:p>
            <a:pPr lvl="1"/>
            <a:r>
              <a:rPr lang="en-US" altLang="zh-CN" dirty="0"/>
              <a:t>flex </a:t>
            </a:r>
            <a:r>
              <a:rPr lang="zh-CN" altLang="en-US" dirty="0"/>
              <a:t>项的动态尺寸</a:t>
            </a:r>
            <a:endParaRPr lang="en-US" altLang="zh-CN" dirty="0"/>
          </a:p>
          <a:p>
            <a:pPr lvl="2"/>
            <a:r>
              <a:rPr lang="en-US" altLang="zh-CN" dirty="0"/>
              <a:t>flex </a:t>
            </a:r>
            <a:r>
              <a:rPr lang="zh-CN" altLang="en-US" dirty="0"/>
              <a:t>是一个可以指定最多三个不同值的缩写</a:t>
            </a:r>
            <a:endParaRPr lang="en-US" altLang="zh-CN" dirty="0"/>
          </a:p>
          <a:p>
            <a:pPr lvl="3"/>
            <a:r>
              <a:rPr lang="en-US" altLang="zh-CN" dirty="0"/>
              <a:t>flex-grow</a:t>
            </a:r>
            <a:r>
              <a:rPr lang="zh-CN" altLang="en-US" dirty="0"/>
              <a:t>：</a:t>
            </a:r>
            <a:r>
              <a:rPr lang="en-US" altLang="zh-CN" dirty="0"/>
              <a:t>flex</a:t>
            </a:r>
            <a:r>
              <a:rPr lang="zh-CN" altLang="en-US" dirty="0"/>
              <a:t>容器中剩余空间的多少应该分配给项目</a:t>
            </a:r>
            <a:endParaRPr lang="en-US" altLang="zh-CN" dirty="0"/>
          </a:p>
          <a:p>
            <a:pPr lvl="4"/>
            <a:r>
              <a:rPr lang="zh-CN" altLang="en-US" dirty="0"/>
              <a:t>如果所有的兄弟项目都有相同的</a:t>
            </a:r>
            <a:r>
              <a:rPr lang="en-US" altLang="zh-CN" dirty="0"/>
              <a:t>flex-grow</a:t>
            </a:r>
            <a:r>
              <a:rPr lang="zh-CN" altLang="en-US" dirty="0"/>
              <a:t>系数，那么所有的项目将获得相同的剩余空间</a:t>
            </a:r>
            <a:endParaRPr lang="en-US" altLang="zh-CN" dirty="0"/>
          </a:p>
          <a:p>
            <a:pPr lvl="4"/>
            <a:r>
              <a:rPr lang="zh-CN" altLang="en-US" dirty="0"/>
              <a:t>否则将根据不同的</a:t>
            </a:r>
            <a:r>
              <a:rPr lang="en-US" altLang="zh-CN" dirty="0"/>
              <a:t>flex-grow</a:t>
            </a:r>
            <a:r>
              <a:rPr lang="zh-CN" altLang="en-US" dirty="0"/>
              <a:t>系数定义的比例进行分配。</a:t>
            </a:r>
            <a:endParaRPr lang="en-US" altLang="zh-CN" dirty="0"/>
          </a:p>
          <a:p>
            <a:pPr lvl="3"/>
            <a:r>
              <a:rPr lang="en-US" altLang="zh-CN" dirty="0"/>
              <a:t>flex-shrink</a:t>
            </a:r>
            <a:r>
              <a:rPr lang="zh-CN" altLang="en-US" dirty="0"/>
              <a:t>：收缩规则</a:t>
            </a:r>
            <a:endParaRPr lang="en-US" altLang="zh-CN" dirty="0"/>
          </a:p>
          <a:p>
            <a:pPr lvl="4"/>
            <a:r>
              <a:rPr lang="en-US" altLang="zh-CN" dirty="0"/>
              <a:t>flex </a:t>
            </a:r>
            <a:r>
              <a:rPr lang="zh-CN" altLang="en-US" dirty="0"/>
              <a:t>元素仅在默认宽度之和大于容器的时候才会发生收缩</a:t>
            </a:r>
            <a:endParaRPr lang="en-US" altLang="zh-CN" dirty="0"/>
          </a:p>
          <a:p>
            <a:pPr lvl="4"/>
            <a:r>
              <a:rPr lang="zh-CN" altLang="en-US" dirty="0"/>
              <a:t>其收缩的大小是依据 </a:t>
            </a:r>
            <a:r>
              <a:rPr lang="en-US" altLang="zh-CN" dirty="0"/>
              <a:t>flex-shrink </a:t>
            </a:r>
            <a:r>
              <a:rPr lang="zh-CN" altLang="en-US" dirty="0"/>
              <a:t>的值</a:t>
            </a:r>
            <a:endParaRPr lang="en-US" altLang="zh-CN" dirty="0"/>
          </a:p>
          <a:p>
            <a:pPr lvl="3"/>
            <a:r>
              <a:rPr lang="en-US" altLang="zh-CN" dirty="0"/>
              <a:t> flex-basis </a:t>
            </a:r>
            <a:r>
              <a:rPr lang="zh-CN" altLang="en-US" dirty="0"/>
              <a:t>：</a:t>
            </a:r>
            <a:r>
              <a:rPr lang="en-US" altLang="zh-CN" dirty="0"/>
              <a:t>flex </a:t>
            </a:r>
            <a:r>
              <a:rPr lang="zh-CN" altLang="en-US" dirty="0"/>
              <a:t>元素在主轴方向上的初始大小</a:t>
            </a:r>
            <a:endParaRPr lang="en-US" altLang="zh-CN" dirty="0"/>
          </a:p>
          <a:p>
            <a:pPr lvl="3"/>
            <a:r>
              <a:rPr lang="zh-CN" altLang="en-US" dirty="0"/>
              <a:t>每个</a:t>
            </a:r>
            <a:r>
              <a:rPr lang="en-US" altLang="zh-CN" dirty="0"/>
              <a:t>flex </a:t>
            </a:r>
            <a:r>
              <a:rPr lang="zh-CN" altLang="en-US" dirty="0"/>
              <a:t>项将首先给出</a:t>
            </a:r>
            <a:r>
              <a:rPr lang="en-US" altLang="zh-CN" dirty="0"/>
              <a:t>200px</a:t>
            </a:r>
            <a:r>
              <a:rPr lang="zh-CN" altLang="en-US" dirty="0"/>
              <a:t>的可用空间，</a:t>
            </a:r>
            <a:endParaRPr lang="en-US" altLang="zh-CN" dirty="0"/>
          </a:p>
          <a:p>
            <a:pPr marL="1370965" lvl="3" indent="0">
              <a:buNone/>
            </a:pPr>
            <a:r>
              <a:rPr lang="en-US" altLang="zh-CN" dirty="0"/>
              <a:t>   </a:t>
            </a:r>
            <a:r>
              <a:rPr lang="zh-CN" altLang="en-US" dirty="0"/>
              <a:t>然后，剩余的可用空间将根据分配的比例共享</a:t>
            </a:r>
            <a:endParaRPr lang="en-US" altLang="zh-CN" dirty="0"/>
          </a:p>
          <a:p>
            <a:pPr lvl="3"/>
            <a:endParaRPr lang="en-US" altLang="zh-CN" dirty="0"/>
          </a:p>
          <a:p>
            <a:pPr lvl="3"/>
            <a:endParaRPr lang="en-US" altLang="zh-CN" dirty="0"/>
          </a:p>
          <a:p>
            <a:pPr lvl="3"/>
            <a:endParaRPr lang="en-US" altLang="zh-CN" dirty="0"/>
          </a:p>
          <a:p>
            <a:pPr lvl="3"/>
            <a:endParaRPr lang="en-US" altLang="zh-CN" dirty="0"/>
          </a:p>
          <a:p>
            <a:pPr lvl="3"/>
            <a:endParaRPr lang="en-US" altLang="zh-CN" dirty="0"/>
          </a:p>
        </p:txBody>
      </p:sp>
      <p:sp>
        <p:nvSpPr>
          <p:cNvPr id="4" name="文本占位符 3">
            <a:extLst>
              <a:ext uri="{FF2B5EF4-FFF2-40B4-BE49-F238E27FC236}">
                <a16:creationId xmlns:a16="http://schemas.microsoft.com/office/drawing/2014/main" id="{8102D576-4246-4767-A315-3FD2058DC00E}"/>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pic>
        <p:nvPicPr>
          <p:cNvPr id="6" name="图片 5">
            <a:extLst>
              <a:ext uri="{FF2B5EF4-FFF2-40B4-BE49-F238E27FC236}">
                <a16:creationId xmlns:a16="http://schemas.microsoft.com/office/drawing/2014/main" id="{5122D38F-3E50-48F4-BA23-A889D79EC7B0}"/>
              </a:ext>
            </a:extLst>
          </p:cNvPr>
          <p:cNvPicPr>
            <a:picLocks noChangeAspect="1"/>
          </p:cNvPicPr>
          <p:nvPr/>
        </p:nvPicPr>
        <p:blipFill>
          <a:blip r:embed="rId3"/>
          <a:stretch>
            <a:fillRect/>
          </a:stretch>
        </p:blipFill>
        <p:spPr>
          <a:xfrm>
            <a:off x="8052490" y="3988121"/>
            <a:ext cx="2209524" cy="1666667"/>
          </a:xfrm>
          <a:prstGeom prst="rect">
            <a:avLst/>
          </a:prstGeom>
        </p:spPr>
      </p:pic>
    </p:spTree>
    <p:extLst>
      <p:ext uri="{BB962C8B-B14F-4D97-AF65-F5344CB8AC3E}">
        <p14:creationId xmlns:p14="http://schemas.microsoft.com/office/powerpoint/2010/main" val="3517082063"/>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anim calcmode="lin" valueType="num">
                                      <p:cBhvr>
                                        <p:cTn id="3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anim calcmode="lin" valueType="num">
                                      <p:cBhvr>
                                        <p:cTn id="4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1000"/>
                                        <p:tgtEl>
                                          <p:spTgt spid="3">
                                            <p:txEl>
                                              <p:pRg st="10" end="10"/>
                                            </p:txEl>
                                          </p:spTgt>
                                        </p:tgtEl>
                                      </p:cBhvr>
                                    </p:animEffect>
                                    <p:anim calcmode="lin" valueType="num">
                                      <p:cBhvr>
                                        <p:cTn id="6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1000"/>
                                        <p:tgtEl>
                                          <p:spTgt spid="3">
                                            <p:txEl>
                                              <p:pRg st="11" end="11"/>
                                            </p:txEl>
                                          </p:spTgt>
                                        </p:tgtEl>
                                      </p:cBhvr>
                                    </p:animEffect>
                                    <p:anim calcmode="lin" valueType="num">
                                      <p:cBhvr>
                                        <p:cTn id="68"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615EDE-2139-4145-A1A4-59E3FA4F12D0}"/>
              </a:ext>
            </a:extLst>
          </p:cNvPr>
          <p:cNvSpPr>
            <a:spLocks noGrp="1"/>
          </p:cNvSpPr>
          <p:nvPr>
            <p:ph type="sldNum" sz="quarter" idx="12"/>
          </p:nvPr>
        </p:nvSpPr>
        <p:spPr/>
        <p:txBody>
          <a:bodyPr/>
          <a:lstStyle/>
          <a:p>
            <a:fld id="{D12C7F20-4EEE-4847-AC76-B538472E8A39}" type="slidenum">
              <a:rPr lang="zh-CN" altLang="en-US" smtClean="0"/>
              <a:pPr/>
              <a:t>75</a:t>
            </a:fld>
            <a:endParaRPr lang="zh-CN" altLang="en-US"/>
          </a:p>
        </p:txBody>
      </p:sp>
      <p:sp>
        <p:nvSpPr>
          <p:cNvPr id="3" name="文本占位符 2">
            <a:extLst>
              <a:ext uri="{FF2B5EF4-FFF2-40B4-BE49-F238E27FC236}">
                <a16:creationId xmlns:a16="http://schemas.microsoft.com/office/drawing/2014/main" id="{43568CBA-7D0C-4E3C-82BA-A87507F630DC}"/>
              </a:ext>
            </a:extLst>
          </p:cNvPr>
          <p:cNvSpPr>
            <a:spLocks noGrp="1"/>
          </p:cNvSpPr>
          <p:nvPr>
            <p:ph type="body" sz="quarter" idx="15"/>
          </p:nvPr>
        </p:nvSpPr>
        <p:spPr/>
        <p:txBody>
          <a:bodyPr>
            <a:normAutofit/>
          </a:bodyPr>
          <a:lstStyle/>
          <a:p>
            <a:r>
              <a:rPr lang="zh-CN" altLang="en-US" dirty="0"/>
              <a:t>弹性盒子</a:t>
            </a:r>
            <a:endParaRPr lang="en-US" altLang="zh-CN" dirty="0"/>
          </a:p>
          <a:p>
            <a:pPr lvl="1"/>
            <a:r>
              <a:rPr lang="en-US" altLang="zh-CN" dirty="0"/>
              <a:t>flex </a:t>
            </a:r>
            <a:r>
              <a:rPr lang="zh-CN" altLang="en-US" dirty="0"/>
              <a:t>模型</a:t>
            </a:r>
            <a:endParaRPr lang="en-US" altLang="zh-CN" dirty="0"/>
          </a:p>
          <a:p>
            <a:pPr lvl="2"/>
            <a:r>
              <a:rPr lang="zh-CN" altLang="en-US" dirty="0"/>
              <a:t>水平和垂直对齐</a:t>
            </a:r>
            <a:endParaRPr lang="en-US" altLang="zh-CN" dirty="0"/>
          </a:p>
          <a:p>
            <a:pPr lvl="3"/>
            <a:r>
              <a:rPr lang="zh-CN" altLang="en-US" dirty="0">
                <a:hlinkClick r:id="rId3" action="ppaction://hlinkfile"/>
              </a:rPr>
              <a:t>示例</a:t>
            </a:r>
            <a:endParaRPr lang="en-US" altLang="zh-CN" dirty="0"/>
          </a:p>
          <a:p>
            <a:pPr lvl="2"/>
            <a:r>
              <a:rPr lang="en-US" altLang="zh-CN" dirty="0"/>
              <a:t>align-items </a:t>
            </a:r>
            <a:r>
              <a:rPr lang="zh-CN" altLang="en-US" dirty="0"/>
              <a:t>控制 </a:t>
            </a:r>
            <a:r>
              <a:rPr lang="en-US" altLang="zh-CN" dirty="0"/>
              <a:t>flex </a:t>
            </a:r>
            <a:r>
              <a:rPr lang="zh-CN" altLang="en-US" dirty="0"/>
              <a:t>项在交叉轴上的位置</a:t>
            </a:r>
          </a:p>
          <a:p>
            <a:pPr lvl="3"/>
            <a:r>
              <a:rPr lang="zh-CN" altLang="en-US" dirty="0"/>
              <a:t>默认的值是 </a:t>
            </a:r>
            <a:r>
              <a:rPr lang="en-US" altLang="zh-CN" dirty="0"/>
              <a:t>stretch</a:t>
            </a:r>
            <a:r>
              <a:rPr lang="zh-CN" altLang="en-US" dirty="0"/>
              <a:t>，其会使所有 </a:t>
            </a:r>
            <a:r>
              <a:rPr lang="en-US" altLang="zh-CN" dirty="0"/>
              <a:t>flex </a:t>
            </a:r>
            <a:r>
              <a:rPr lang="zh-CN" altLang="en-US" dirty="0"/>
              <a:t>项沿着交叉轴的方向拉伸以填充父容器。如果父容器在交叉轴方向上没有固定宽度（即高度），则所有 </a:t>
            </a:r>
            <a:r>
              <a:rPr lang="en-US" altLang="zh-CN" dirty="0"/>
              <a:t>flex </a:t>
            </a:r>
            <a:r>
              <a:rPr lang="zh-CN" altLang="en-US" dirty="0"/>
              <a:t>项将变得与最长的 </a:t>
            </a:r>
            <a:r>
              <a:rPr lang="en-US" altLang="zh-CN" dirty="0"/>
              <a:t>flex </a:t>
            </a:r>
            <a:r>
              <a:rPr lang="zh-CN" altLang="en-US" dirty="0"/>
              <a:t>项一样长（即高度保持一致）。我们的第一个例子在默认情况下得到相等的高度的列的原因。</a:t>
            </a:r>
          </a:p>
          <a:p>
            <a:pPr lvl="3"/>
            <a:r>
              <a:rPr lang="zh-CN" altLang="en-US" dirty="0"/>
              <a:t>在上面规则中我们使用的 </a:t>
            </a:r>
            <a:r>
              <a:rPr lang="en-US" altLang="zh-CN" dirty="0"/>
              <a:t>center </a:t>
            </a:r>
            <a:r>
              <a:rPr lang="zh-CN" altLang="en-US" dirty="0"/>
              <a:t>值会使这些项保持其原有的高度，但是会在交叉轴居中。这就是那些按钮垂直居中的原因。</a:t>
            </a:r>
            <a:r>
              <a:rPr lang="en-US" altLang="zh-CN" dirty="0"/>
              <a:t>	</a:t>
            </a:r>
          </a:p>
          <a:p>
            <a:pPr lvl="2"/>
            <a:r>
              <a:rPr lang="en-US" altLang="zh-CN" dirty="0"/>
              <a:t>justify-content </a:t>
            </a:r>
            <a:r>
              <a:rPr lang="zh-CN" altLang="en-US" dirty="0"/>
              <a:t>控制 </a:t>
            </a:r>
            <a:r>
              <a:rPr lang="en-US" altLang="zh-CN" dirty="0"/>
              <a:t>flex </a:t>
            </a:r>
            <a:r>
              <a:rPr lang="zh-CN" altLang="en-US" dirty="0"/>
              <a:t>项在主轴上的位置。</a:t>
            </a:r>
          </a:p>
          <a:p>
            <a:pPr lvl="3"/>
            <a:r>
              <a:rPr lang="zh-CN" altLang="en-US" dirty="0"/>
              <a:t>默认值是 </a:t>
            </a:r>
            <a:r>
              <a:rPr lang="en-US" altLang="zh-CN" dirty="0"/>
              <a:t>flex-start</a:t>
            </a:r>
            <a:r>
              <a:rPr lang="zh-CN" altLang="en-US" dirty="0"/>
              <a:t>，这会使所有 </a:t>
            </a:r>
            <a:r>
              <a:rPr lang="en-US" altLang="zh-CN" dirty="0"/>
              <a:t>flex </a:t>
            </a:r>
            <a:r>
              <a:rPr lang="zh-CN" altLang="en-US" dirty="0"/>
              <a:t>项都位于主轴的开始处。</a:t>
            </a:r>
          </a:p>
          <a:p>
            <a:pPr lvl="3"/>
            <a:r>
              <a:rPr lang="zh-CN" altLang="en-US" dirty="0"/>
              <a:t>也可以用 </a:t>
            </a:r>
            <a:r>
              <a:rPr lang="en-US" altLang="zh-CN" dirty="0"/>
              <a:t>flex-end </a:t>
            </a:r>
            <a:r>
              <a:rPr lang="zh-CN" altLang="en-US" dirty="0"/>
              <a:t>来让 </a:t>
            </a:r>
            <a:r>
              <a:rPr lang="en-US" altLang="zh-CN" dirty="0"/>
              <a:t>flex </a:t>
            </a:r>
            <a:r>
              <a:rPr lang="zh-CN" altLang="en-US" dirty="0"/>
              <a:t>项到结尾处。</a:t>
            </a:r>
          </a:p>
          <a:p>
            <a:pPr lvl="3"/>
            <a:r>
              <a:rPr lang="en-US" altLang="zh-CN" dirty="0"/>
              <a:t>center </a:t>
            </a:r>
            <a:r>
              <a:rPr lang="zh-CN" altLang="en-US" dirty="0"/>
              <a:t>在 </a:t>
            </a:r>
            <a:r>
              <a:rPr lang="en-US" altLang="zh-CN" dirty="0"/>
              <a:t>justify-content </a:t>
            </a:r>
            <a:r>
              <a:rPr lang="zh-CN" altLang="en-US" dirty="0"/>
              <a:t>里也是可用的，可以让 </a:t>
            </a:r>
            <a:r>
              <a:rPr lang="en-US" altLang="zh-CN" dirty="0"/>
              <a:t>flex </a:t>
            </a:r>
            <a:r>
              <a:rPr lang="zh-CN" altLang="en-US" dirty="0"/>
              <a:t>项在主轴居中。</a:t>
            </a:r>
          </a:p>
          <a:p>
            <a:pPr lvl="3"/>
            <a:r>
              <a:rPr lang="zh-CN" altLang="en-US" dirty="0"/>
              <a:t>而我们上面用到的值 </a:t>
            </a:r>
            <a:r>
              <a:rPr lang="en-US" altLang="zh-CN" dirty="0"/>
              <a:t>space-around </a:t>
            </a:r>
            <a:r>
              <a:rPr lang="zh-CN" altLang="en-US" dirty="0"/>
              <a:t>是很有用的</a:t>
            </a:r>
            <a:r>
              <a:rPr lang="en-US" altLang="zh-CN" dirty="0"/>
              <a:t>——</a:t>
            </a:r>
            <a:r>
              <a:rPr lang="zh-CN" altLang="en-US" dirty="0"/>
              <a:t>它会使所有 </a:t>
            </a:r>
            <a:r>
              <a:rPr lang="en-US" altLang="zh-CN" dirty="0"/>
              <a:t>flex </a:t>
            </a:r>
            <a:r>
              <a:rPr lang="zh-CN" altLang="en-US" dirty="0"/>
              <a:t>项沿着主轴均匀地分布，在任意一端都会留有一点空间。</a:t>
            </a:r>
          </a:p>
        </p:txBody>
      </p:sp>
      <p:sp>
        <p:nvSpPr>
          <p:cNvPr id="4" name="文本占位符 3">
            <a:extLst>
              <a:ext uri="{FF2B5EF4-FFF2-40B4-BE49-F238E27FC236}">
                <a16:creationId xmlns:a16="http://schemas.microsoft.com/office/drawing/2014/main" id="{8102D576-4246-4767-A315-3FD2058DC00E}"/>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spTree>
    <p:extLst>
      <p:ext uri="{BB962C8B-B14F-4D97-AF65-F5344CB8AC3E}">
        <p14:creationId xmlns:p14="http://schemas.microsoft.com/office/powerpoint/2010/main" val="377229009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anim calcmode="lin" valueType="num">
                                      <p:cBhvr>
                                        <p:cTn id="3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anim calcmode="lin" valueType="num">
                                      <p:cBhvr>
                                        <p:cTn id="4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1000"/>
                                        <p:tgtEl>
                                          <p:spTgt spid="3">
                                            <p:txEl>
                                              <p:pRg st="9" end="9"/>
                                            </p:txEl>
                                          </p:spTgt>
                                        </p:tgtEl>
                                      </p:cBhvr>
                                    </p:animEffect>
                                    <p:anim calcmode="lin" valueType="num">
                                      <p:cBhvr>
                                        <p:cTn id="4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1000"/>
                                        <p:tgtEl>
                                          <p:spTgt spid="3">
                                            <p:txEl>
                                              <p:pRg st="10" end="10"/>
                                            </p:txEl>
                                          </p:spTgt>
                                        </p:tgtEl>
                                      </p:cBhvr>
                                    </p:animEffect>
                                    <p:anim calcmode="lin" valueType="num">
                                      <p:cBhvr>
                                        <p:cTn id="5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615EDE-2139-4145-A1A4-59E3FA4F12D0}"/>
              </a:ext>
            </a:extLst>
          </p:cNvPr>
          <p:cNvSpPr>
            <a:spLocks noGrp="1"/>
          </p:cNvSpPr>
          <p:nvPr>
            <p:ph type="sldNum" sz="quarter" idx="12"/>
          </p:nvPr>
        </p:nvSpPr>
        <p:spPr/>
        <p:txBody>
          <a:bodyPr/>
          <a:lstStyle/>
          <a:p>
            <a:fld id="{D12C7F20-4EEE-4847-AC76-B538472E8A39}" type="slidenum">
              <a:rPr lang="zh-CN" altLang="en-US" smtClean="0"/>
              <a:pPr/>
              <a:t>76</a:t>
            </a:fld>
            <a:endParaRPr lang="zh-CN" altLang="en-US"/>
          </a:p>
        </p:txBody>
      </p:sp>
      <p:sp>
        <p:nvSpPr>
          <p:cNvPr id="3" name="文本占位符 2">
            <a:extLst>
              <a:ext uri="{FF2B5EF4-FFF2-40B4-BE49-F238E27FC236}">
                <a16:creationId xmlns:a16="http://schemas.microsoft.com/office/drawing/2014/main" id="{43568CBA-7D0C-4E3C-82BA-A87507F630DC}"/>
              </a:ext>
            </a:extLst>
          </p:cNvPr>
          <p:cNvSpPr>
            <a:spLocks noGrp="1"/>
          </p:cNvSpPr>
          <p:nvPr>
            <p:ph type="body" sz="quarter" idx="15"/>
          </p:nvPr>
        </p:nvSpPr>
        <p:spPr/>
        <p:txBody>
          <a:bodyPr>
            <a:normAutofit/>
          </a:bodyPr>
          <a:lstStyle/>
          <a:p>
            <a:r>
              <a:rPr lang="zh-CN" altLang="en-US" dirty="0"/>
              <a:t>弹性盒子</a:t>
            </a:r>
            <a:endParaRPr lang="en-US" altLang="zh-CN" dirty="0"/>
          </a:p>
          <a:p>
            <a:pPr lvl="1"/>
            <a:r>
              <a:rPr lang="en-US" altLang="zh-CN" dirty="0"/>
              <a:t>flex </a:t>
            </a:r>
            <a:r>
              <a:rPr lang="zh-CN" altLang="en-US" dirty="0"/>
              <a:t>项排序</a:t>
            </a:r>
            <a:endParaRPr lang="en-US" altLang="zh-CN" dirty="0"/>
          </a:p>
          <a:p>
            <a:pPr marL="913765" lvl="2" indent="0">
              <a:buNone/>
            </a:pPr>
            <a:r>
              <a:rPr lang="en-US" altLang="zh-CN" dirty="0" err="1"/>
              <a:t>button:first-child</a:t>
            </a:r>
            <a:r>
              <a:rPr lang="en-US" altLang="zh-CN" dirty="0"/>
              <a:t> {</a:t>
            </a:r>
          </a:p>
          <a:p>
            <a:pPr marL="913765" lvl="2" indent="0">
              <a:buNone/>
            </a:pPr>
            <a:r>
              <a:rPr lang="en-US" altLang="zh-CN" dirty="0"/>
              <a:t>  order: 1;</a:t>
            </a:r>
          </a:p>
          <a:p>
            <a:pPr marL="913765" lvl="2" indent="0">
              <a:buNone/>
            </a:pPr>
            <a:r>
              <a:rPr lang="en-US" altLang="zh-CN" dirty="0"/>
              <a:t>}</a:t>
            </a:r>
          </a:p>
          <a:p>
            <a:pPr lvl="2"/>
            <a:r>
              <a:rPr lang="zh-CN" altLang="en-US" dirty="0"/>
              <a:t>所有 </a:t>
            </a:r>
            <a:r>
              <a:rPr lang="en-US" altLang="zh-CN" dirty="0"/>
              <a:t>flex </a:t>
            </a:r>
            <a:r>
              <a:rPr lang="zh-CN" altLang="en-US" dirty="0"/>
              <a:t>项默认的 </a:t>
            </a:r>
            <a:r>
              <a:rPr lang="en-US" altLang="zh-CN" dirty="0"/>
              <a:t>order </a:t>
            </a:r>
            <a:r>
              <a:rPr lang="zh-CN" altLang="en-US" dirty="0"/>
              <a:t>值是 </a:t>
            </a:r>
            <a:r>
              <a:rPr lang="en-US" altLang="zh-CN" dirty="0"/>
              <a:t>0</a:t>
            </a:r>
            <a:r>
              <a:rPr lang="zh-CN" altLang="en-US" dirty="0"/>
              <a:t>。</a:t>
            </a:r>
          </a:p>
          <a:p>
            <a:pPr lvl="2"/>
            <a:r>
              <a:rPr lang="en-US" altLang="zh-CN" dirty="0"/>
              <a:t>order </a:t>
            </a:r>
            <a:r>
              <a:rPr lang="zh-CN" altLang="en-US" dirty="0"/>
              <a:t>值大的 </a:t>
            </a:r>
            <a:r>
              <a:rPr lang="en-US" altLang="zh-CN" dirty="0"/>
              <a:t>flex </a:t>
            </a:r>
            <a:r>
              <a:rPr lang="zh-CN" altLang="en-US" dirty="0"/>
              <a:t>项比 </a:t>
            </a:r>
            <a:r>
              <a:rPr lang="en-US" altLang="zh-CN" dirty="0"/>
              <a:t>order </a:t>
            </a:r>
            <a:r>
              <a:rPr lang="zh-CN" altLang="en-US" dirty="0"/>
              <a:t>值小的在显示顺序中更靠后。</a:t>
            </a:r>
            <a:endParaRPr lang="en-US" altLang="zh-CN" dirty="0"/>
          </a:p>
          <a:p>
            <a:pPr lvl="2"/>
            <a:r>
              <a:rPr lang="zh-CN" altLang="en-US" dirty="0"/>
              <a:t>负值使它们比值为 </a:t>
            </a:r>
            <a:r>
              <a:rPr lang="en-US" altLang="zh-CN" dirty="0"/>
              <a:t>0 </a:t>
            </a:r>
            <a:r>
              <a:rPr lang="zh-CN" altLang="en-US" dirty="0"/>
              <a:t>的元素排得更前面</a:t>
            </a:r>
            <a:endParaRPr lang="en-US" altLang="zh-CN" dirty="0"/>
          </a:p>
          <a:p>
            <a:pPr marL="1370965" lvl="3" indent="0">
              <a:buNone/>
            </a:pPr>
            <a:r>
              <a:rPr lang="en-US" altLang="zh-CN" dirty="0" err="1"/>
              <a:t>button:last-child</a:t>
            </a:r>
            <a:r>
              <a:rPr lang="en-US" altLang="zh-CN" dirty="0"/>
              <a:t> {</a:t>
            </a:r>
          </a:p>
          <a:p>
            <a:pPr marL="1370965" lvl="3" indent="0">
              <a:buNone/>
            </a:pPr>
            <a:r>
              <a:rPr lang="en-US" altLang="zh-CN" dirty="0"/>
              <a:t>  order: -1;</a:t>
            </a:r>
          </a:p>
          <a:p>
            <a:pPr marL="1370965" lvl="3" indent="0">
              <a:buNone/>
            </a:pPr>
            <a:r>
              <a:rPr lang="en-US" altLang="zh-CN" dirty="0"/>
              <a:t>}</a:t>
            </a:r>
          </a:p>
        </p:txBody>
      </p:sp>
      <p:sp>
        <p:nvSpPr>
          <p:cNvPr id="4" name="文本占位符 3">
            <a:extLst>
              <a:ext uri="{FF2B5EF4-FFF2-40B4-BE49-F238E27FC236}">
                <a16:creationId xmlns:a16="http://schemas.microsoft.com/office/drawing/2014/main" id="{8102D576-4246-4767-A315-3FD2058DC00E}"/>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spTree>
    <p:extLst>
      <p:ext uri="{BB962C8B-B14F-4D97-AF65-F5344CB8AC3E}">
        <p14:creationId xmlns:p14="http://schemas.microsoft.com/office/powerpoint/2010/main" val="148332971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1000"/>
                                        <p:tgtEl>
                                          <p:spTgt spid="3">
                                            <p:txEl>
                                              <p:pRg st="8" end="8"/>
                                            </p:txEl>
                                          </p:spTgt>
                                        </p:tgtEl>
                                      </p:cBhvr>
                                    </p:animEffect>
                                    <p:anim calcmode="lin" valueType="num">
                                      <p:cBhvr>
                                        <p:cTn id="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1000"/>
                                        <p:tgtEl>
                                          <p:spTgt spid="3">
                                            <p:txEl>
                                              <p:pRg st="9" end="9"/>
                                            </p:txEl>
                                          </p:spTgt>
                                        </p:tgtEl>
                                      </p:cBhvr>
                                    </p:animEffect>
                                    <p:anim calcmode="lin" valueType="num">
                                      <p:cBhvr>
                                        <p:cTn id="5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1000"/>
                                        <p:tgtEl>
                                          <p:spTgt spid="3">
                                            <p:txEl>
                                              <p:pRg st="10" end="10"/>
                                            </p:txEl>
                                          </p:spTgt>
                                        </p:tgtEl>
                                      </p:cBhvr>
                                    </p:animEffect>
                                    <p:anim calcmode="lin" valueType="num">
                                      <p:cBhvr>
                                        <p:cTn id="5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615EDE-2139-4145-A1A4-59E3FA4F12D0}"/>
              </a:ext>
            </a:extLst>
          </p:cNvPr>
          <p:cNvSpPr>
            <a:spLocks noGrp="1"/>
          </p:cNvSpPr>
          <p:nvPr>
            <p:ph type="sldNum" sz="quarter" idx="12"/>
          </p:nvPr>
        </p:nvSpPr>
        <p:spPr/>
        <p:txBody>
          <a:bodyPr/>
          <a:lstStyle/>
          <a:p>
            <a:fld id="{D12C7F20-4EEE-4847-AC76-B538472E8A39}" type="slidenum">
              <a:rPr lang="zh-CN" altLang="en-US" smtClean="0"/>
              <a:pPr/>
              <a:t>77</a:t>
            </a:fld>
            <a:endParaRPr lang="zh-CN" altLang="en-US"/>
          </a:p>
        </p:txBody>
      </p:sp>
      <p:sp>
        <p:nvSpPr>
          <p:cNvPr id="3" name="文本占位符 2">
            <a:extLst>
              <a:ext uri="{FF2B5EF4-FFF2-40B4-BE49-F238E27FC236}">
                <a16:creationId xmlns:a16="http://schemas.microsoft.com/office/drawing/2014/main" id="{43568CBA-7D0C-4E3C-82BA-A87507F630DC}"/>
              </a:ext>
            </a:extLst>
          </p:cNvPr>
          <p:cNvSpPr>
            <a:spLocks noGrp="1"/>
          </p:cNvSpPr>
          <p:nvPr>
            <p:ph type="body" sz="quarter" idx="15"/>
          </p:nvPr>
        </p:nvSpPr>
        <p:spPr/>
        <p:txBody>
          <a:bodyPr>
            <a:normAutofit/>
          </a:bodyPr>
          <a:lstStyle/>
          <a:p>
            <a:r>
              <a:rPr lang="zh-CN" altLang="en-US" dirty="0"/>
              <a:t>弹性盒子</a:t>
            </a:r>
            <a:endParaRPr lang="en-US" altLang="zh-CN" dirty="0"/>
          </a:p>
          <a:p>
            <a:pPr lvl="1"/>
            <a:r>
              <a:rPr lang="en-US" altLang="zh-CN" dirty="0"/>
              <a:t>flex </a:t>
            </a:r>
            <a:r>
              <a:rPr lang="zh-CN" altLang="en-US" dirty="0"/>
              <a:t>嵌套</a:t>
            </a:r>
            <a:endParaRPr lang="en-US" altLang="zh-CN" dirty="0"/>
          </a:p>
          <a:p>
            <a:pPr lvl="2"/>
            <a:r>
              <a:rPr lang="zh-CN" altLang="en-US" dirty="0">
                <a:hlinkClick r:id="rId3" action="ppaction://hlinkfile"/>
              </a:rPr>
              <a:t>示例</a:t>
            </a:r>
            <a:endParaRPr lang="en-US" altLang="zh-CN" dirty="0"/>
          </a:p>
        </p:txBody>
      </p:sp>
      <p:sp>
        <p:nvSpPr>
          <p:cNvPr id="4" name="文本占位符 3">
            <a:extLst>
              <a:ext uri="{FF2B5EF4-FFF2-40B4-BE49-F238E27FC236}">
                <a16:creationId xmlns:a16="http://schemas.microsoft.com/office/drawing/2014/main" id="{8102D576-4246-4767-A315-3FD2058DC00E}"/>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spTree>
    <p:extLst>
      <p:ext uri="{BB962C8B-B14F-4D97-AF65-F5344CB8AC3E}">
        <p14:creationId xmlns:p14="http://schemas.microsoft.com/office/powerpoint/2010/main" val="102035268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582AC39-A019-4D3F-8AD1-2037906D566A}"/>
              </a:ext>
            </a:extLst>
          </p:cNvPr>
          <p:cNvSpPr>
            <a:spLocks noGrp="1"/>
          </p:cNvSpPr>
          <p:nvPr>
            <p:ph type="sldNum" sz="quarter" idx="12"/>
          </p:nvPr>
        </p:nvSpPr>
        <p:spPr/>
        <p:txBody>
          <a:bodyPr/>
          <a:lstStyle/>
          <a:p>
            <a:fld id="{D12C7F20-4EEE-4847-AC76-B538472E8A39}" type="slidenum">
              <a:rPr lang="zh-CN" altLang="en-US" smtClean="0"/>
              <a:pPr/>
              <a:t>78</a:t>
            </a:fld>
            <a:endParaRPr lang="zh-CN" altLang="en-US"/>
          </a:p>
        </p:txBody>
      </p:sp>
      <p:sp>
        <p:nvSpPr>
          <p:cNvPr id="3" name="文本占位符 2">
            <a:extLst>
              <a:ext uri="{FF2B5EF4-FFF2-40B4-BE49-F238E27FC236}">
                <a16:creationId xmlns:a16="http://schemas.microsoft.com/office/drawing/2014/main" id="{7F088EF1-3D52-4D8B-B610-2FDC52E459DF}"/>
              </a:ext>
            </a:extLst>
          </p:cNvPr>
          <p:cNvSpPr>
            <a:spLocks noGrp="1"/>
          </p:cNvSpPr>
          <p:nvPr>
            <p:ph type="body" sz="quarter" idx="15"/>
          </p:nvPr>
        </p:nvSpPr>
        <p:spPr/>
        <p:txBody>
          <a:bodyPr/>
          <a:lstStyle/>
          <a:p>
            <a:r>
              <a:rPr lang="zh-CN" altLang="en-US" dirty="0"/>
              <a:t>网格</a:t>
            </a:r>
            <a:endParaRPr lang="en-US" altLang="zh-CN" dirty="0"/>
          </a:p>
          <a:p>
            <a:pPr lvl="1"/>
            <a:r>
              <a:rPr lang="zh-CN" altLang="en-US" dirty="0">
                <a:hlinkClick r:id="rId3" action="ppaction://hlinkfile"/>
              </a:rPr>
              <a:t>示例</a:t>
            </a:r>
            <a:endParaRPr lang="en-US" altLang="zh-CN" dirty="0"/>
          </a:p>
          <a:p>
            <a:pPr lvl="1"/>
            <a:endParaRPr lang="zh-CN" altLang="en-US" dirty="0"/>
          </a:p>
        </p:txBody>
      </p:sp>
      <p:sp>
        <p:nvSpPr>
          <p:cNvPr id="4" name="文本占位符 3">
            <a:extLst>
              <a:ext uri="{FF2B5EF4-FFF2-40B4-BE49-F238E27FC236}">
                <a16:creationId xmlns:a16="http://schemas.microsoft.com/office/drawing/2014/main" id="{1CE44378-5386-47CA-B44E-A5F6E3D6ABF8}"/>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pic>
        <p:nvPicPr>
          <p:cNvPr id="6" name="图片 5">
            <a:extLst>
              <a:ext uri="{FF2B5EF4-FFF2-40B4-BE49-F238E27FC236}">
                <a16:creationId xmlns:a16="http://schemas.microsoft.com/office/drawing/2014/main" id="{E7821259-C857-4D08-8ABF-7D406A955D34}"/>
              </a:ext>
            </a:extLst>
          </p:cNvPr>
          <p:cNvPicPr>
            <a:picLocks noChangeAspect="1"/>
          </p:cNvPicPr>
          <p:nvPr/>
        </p:nvPicPr>
        <p:blipFill>
          <a:blip r:embed="rId4"/>
          <a:stretch>
            <a:fillRect/>
          </a:stretch>
        </p:blipFill>
        <p:spPr>
          <a:xfrm>
            <a:off x="994018" y="1743099"/>
            <a:ext cx="3227299" cy="1595312"/>
          </a:xfrm>
          <a:prstGeom prst="rect">
            <a:avLst/>
          </a:prstGeom>
        </p:spPr>
      </p:pic>
      <p:pic>
        <p:nvPicPr>
          <p:cNvPr id="8" name="图片 7">
            <a:extLst>
              <a:ext uri="{FF2B5EF4-FFF2-40B4-BE49-F238E27FC236}">
                <a16:creationId xmlns:a16="http://schemas.microsoft.com/office/drawing/2014/main" id="{E58CC0C2-7E30-462B-983F-A6E105EC7053}"/>
              </a:ext>
            </a:extLst>
          </p:cNvPr>
          <p:cNvPicPr>
            <a:picLocks noChangeAspect="1"/>
          </p:cNvPicPr>
          <p:nvPr/>
        </p:nvPicPr>
        <p:blipFill>
          <a:blip r:embed="rId5"/>
          <a:stretch>
            <a:fillRect/>
          </a:stretch>
        </p:blipFill>
        <p:spPr>
          <a:xfrm>
            <a:off x="5460180" y="1739945"/>
            <a:ext cx="5380796" cy="1595312"/>
          </a:xfrm>
          <a:prstGeom prst="rect">
            <a:avLst/>
          </a:prstGeom>
        </p:spPr>
      </p:pic>
      <p:pic>
        <p:nvPicPr>
          <p:cNvPr id="10" name="图片 9">
            <a:extLst>
              <a:ext uri="{FF2B5EF4-FFF2-40B4-BE49-F238E27FC236}">
                <a16:creationId xmlns:a16="http://schemas.microsoft.com/office/drawing/2014/main" id="{D6DB28BB-2EF1-44E7-8DEA-B85CC5108AD2}"/>
              </a:ext>
            </a:extLst>
          </p:cNvPr>
          <p:cNvPicPr>
            <a:picLocks noChangeAspect="1"/>
          </p:cNvPicPr>
          <p:nvPr/>
        </p:nvPicPr>
        <p:blipFill>
          <a:blip r:embed="rId6"/>
          <a:stretch>
            <a:fillRect/>
          </a:stretch>
        </p:blipFill>
        <p:spPr>
          <a:xfrm>
            <a:off x="994018" y="3608425"/>
            <a:ext cx="4350702" cy="1259720"/>
          </a:xfrm>
          <a:prstGeom prst="rect">
            <a:avLst/>
          </a:prstGeom>
        </p:spPr>
      </p:pic>
      <p:pic>
        <p:nvPicPr>
          <p:cNvPr id="12" name="图片 11">
            <a:extLst>
              <a:ext uri="{FF2B5EF4-FFF2-40B4-BE49-F238E27FC236}">
                <a16:creationId xmlns:a16="http://schemas.microsoft.com/office/drawing/2014/main" id="{3272BDA1-0312-453D-854E-1E99D5D40852}"/>
              </a:ext>
            </a:extLst>
          </p:cNvPr>
          <p:cNvPicPr>
            <a:picLocks noChangeAspect="1"/>
          </p:cNvPicPr>
          <p:nvPr/>
        </p:nvPicPr>
        <p:blipFill>
          <a:blip r:embed="rId7"/>
          <a:stretch>
            <a:fillRect/>
          </a:stretch>
        </p:blipFill>
        <p:spPr>
          <a:xfrm>
            <a:off x="5460180" y="3606848"/>
            <a:ext cx="4641793" cy="1259719"/>
          </a:xfrm>
          <a:prstGeom prst="rect">
            <a:avLst/>
          </a:prstGeom>
        </p:spPr>
      </p:pic>
      <p:pic>
        <p:nvPicPr>
          <p:cNvPr id="14" name="图片 13">
            <a:extLst>
              <a:ext uri="{FF2B5EF4-FFF2-40B4-BE49-F238E27FC236}">
                <a16:creationId xmlns:a16="http://schemas.microsoft.com/office/drawing/2014/main" id="{4BF186C8-69CC-4F1C-8DCE-8E651117398D}"/>
              </a:ext>
            </a:extLst>
          </p:cNvPr>
          <p:cNvPicPr>
            <a:picLocks noChangeAspect="1"/>
          </p:cNvPicPr>
          <p:nvPr/>
        </p:nvPicPr>
        <p:blipFill>
          <a:blip r:embed="rId8"/>
          <a:stretch>
            <a:fillRect/>
          </a:stretch>
        </p:blipFill>
        <p:spPr>
          <a:xfrm>
            <a:off x="990568" y="5095769"/>
            <a:ext cx="3762790" cy="1302110"/>
          </a:xfrm>
          <a:prstGeom prst="rect">
            <a:avLst/>
          </a:prstGeom>
        </p:spPr>
      </p:pic>
      <p:pic>
        <p:nvPicPr>
          <p:cNvPr id="16" name="图片 15">
            <a:extLst>
              <a:ext uri="{FF2B5EF4-FFF2-40B4-BE49-F238E27FC236}">
                <a16:creationId xmlns:a16="http://schemas.microsoft.com/office/drawing/2014/main" id="{A00F28BE-2700-401F-8314-8ABCDEADE15B}"/>
              </a:ext>
            </a:extLst>
          </p:cNvPr>
          <p:cNvPicPr>
            <a:picLocks noChangeAspect="1"/>
          </p:cNvPicPr>
          <p:nvPr/>
        </p:nvPicPr>
        <p:blipFill>
          <a:blip r:embed="rId9"/>
          <a:stretch>
            <a:fillRect/>
          </a:stretch>
        </p:blipFill>
        <p:spPr>
          <a:xfrm>
            <a:off x="5460180" y="5063318"/>
            <a:ext cx="3738808" cy="1334561"/>
          </a:xfrm>
          <a:prstGeom prst="rect">
            <a:avLst/>
          </a:prstGeom>
        </p:spPr>
      </p:pic>
    </p:spTree>
    <p:extLst>
      <p:ext uri="{BB962C8B-B14F-4D97-AF65-F5344CB8AC3E}">
        <p14:creationId xmlns:p14="http://schemas.microsoft.com/office/powerpoint/2010/main" val="355715056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1C0910-47B9-428D-8ADB-4D9CF71164D0}"/>
              </a:ext>
            </a:extLst>
          </p:cNvPr>
          <p:cNvSpPr>
            <a:spLocks noGrp="1"/>
          </p:cNvSpPr>
          <p:nvPr>
            <p:ph type="sldNum" sz="quarter" idx="12"/>
          </p:nvPr>
        </p:nvSpPr>
        <p:spPr/>
        <p:txBody>
          <a:bodyPr/>
          <a:lstStyle/>
          <a:p>
            <a:fld id="{D12C7F20-4EEE-4847-AC76-B538472E8A39}" type="slidenum">
              <a:rPr lang="zh-CN" altLang="en-US" smtClean="0"/>
              <a:pPr/>
              <a:t>7</a:t>
            </a:fld>
            <a:endParaRPr lang="zh-CN" altLang="en-US"/>
          </a:p>
        </p:txBody>
      </p:sp>
      <p:sp>
        <p:nvSpPr>
          <p:cNvPr id="3" name="文本占位符 2">
            <a:extLst>
              <a:ext uri="{FF2B5EF4-FFF2-40B4-BE49-F238E27FC236}">
                <a16:creationId xmlns:a16="http://schemas.microsoft.com/office/drawing/2014/main" id="{8FFBA99E-D66D-4653-9C5C-C76C57CDDDAE}"/>
              </a:ext>
            </a:extLst>
          </p:cNvPr>
          <p:cNvSpPr>
            <a:spLocks noGrp="1"/>
          </p:cNvSpPr>
          <p:nvPr>
            <p:ph type="body" sz="quarter" idx="15"/>
          </p:nvPr>
        </p:nvSpPr>
        <p:spPr/>
        <p:txBody>
          <a:bodyPr/>
          <a:lstStyle/>
          <a:p>
            <a:r>
              <a:rPr lang="en-US" altLang="zh-CN" dirty="0"/>
              <a:t>CSS</a:t>
            </a:r>
            <a:r>
              <a:rPr lang="zh-CN" altLang="en-US" dirty="0"/>
              <a:t>究竟是怎么工作的？</a:t>
            </a:r>
            <a:endParaRPr lang="en-US" altLang="zh-CN" dirty="0"/>
          </a:p>
          <a:p>
            <a:pPr marL="913765" lvl="1" indent="-457200">
              <a:buFont typeface="+mj-lt"/>
              <a:buAutoNum type="arabicPeriod"/>
            </a:pPr>
            <a:r>
              <a:rPr lang="zh-CN" altLang="en-US" dirty="0"/>
              <a:t>浏览器载入</a:t>
            </a:r>
            <a:r>
              <a:rPr lang="en-US" altLang="zh-CN" dirty="0"/>
              <a:t>HTML</a:t>
            </a:r>
            <a:r>
              <a:rPr lang="zh-CN" altLang="en-US" dirty="0"/>
              <a:t>文件（比如从网络上获取）。</a:t>
            </a:r>
          </a:p>
          <a:p>
            <a:pPr marL="913765" lvl="1" indent="-457200">
              <a:buFont typeface="+mj-lt"/>
              <a:buAutoNum type="arabicPeriod"/>
            </a:pPr>
            <a:r>
              <a:rPr lang="zh-CN" altLang="en-US" dirty="0"/>
              <a:t>将</a:t>
            </a:r>
            <a:r>
              <a:rPr lang="en-US" altLang="zh-CN" dirty="0"/>
              <a:t>HTML</a:t>
            </a:r>
            <a:r>
              <a:rPr lang="zh-CN" altLang="en-US" dirty="0"/>
              <a:t>文件转化成一个</a:t>
            </a:r>
            <a:r>
              <a:rPr lang="en-US" altLang="zh-CN" dirty="0"/>
              <a:t>DOM</a:t>
            </a:r>
            <a:r>
              <a:rPr lang="zh-CN" altLang="en-US" dirty="0"/>
              <a:t>（</a:t>
            </a:r>
            <a:r>
              <a:rPr lang="en-US" altLang="zh-CN" dirty="0"/>
              <a:t>Document Object Model</a:t>
            </a:r>
            <a:r>
              <a:rPr lang="zh-CN" altLang="en-US" dirty="0"/>
              <a:t>），</a:t>
            </a:r>
            <a:r>
              <a:rPr lang="en-US" altLang="zh-CN" dirty="0"/>
              <a:t>DOM</a:t>
            </a:r>
            <a:r>
              <a:rPr lang="zh-CN" altLang="en-US" dirty="0"/>
              <a:t>是文件在计算机内存中的表现形式。</a:t>
            </a:r>
          </a:p>
          <a:p>
            <a:pPr marL="913765" lvl="1" indent="-457200">
              <a:buFont typeface="+mj-lt"/>
              <a:buAutoNum type="arabicPeriod"/>
            </a:pPr>
            <a:r>
              <a:rPr lang="zh-CN" altLang="en-US" dirty="0"/>
              <a:t>浏览器会拉取该</a:t>
            </a:r>
            <a:r>
              <a:rPr lang="en-US" altLang="zh-CN" dirty="0"/>
              <a:t>HTML</a:t>
            </a:r>
            <a:r>
              <a:rPr lang="zh-CN" altLang="en-US" dirty="0"/>
              <a:t>相关的大部分资源，比如嵌入到页面的图片、视频和</a:t>
            </a:r>
            <a:r>
              <a:rPr lang="en-US" altLang="zh-CN" dirty="0"/>
              <a:t>CSS</a:t>
            </a:r>
            <a:r>
              <a:rPr lang="zh-CN" altLang="en-US" dirty="0"/>
              <a:t>样式。</a:t>
            </a:r>
            <a:r>
              <a:rPr lang="en-US" altLang="zh-CN" dirty="0"/>
              <a:t>JavaScript</a:t>
            </a:r>
            <a:r>
              <a:rPr lang="zh-CN" altLang="en-US" dirty="0"/>
              <a:t>则会稍后进行处理。</a:t>
            </a:r>
          </a:p>
          <a:p>
            <a:pPr marL="913765" lvl="1" indent="-457200">
              <a:buFont typeface="+mj-lt"/>
              <a:buAutoNum type="arabicPeriod"/>
            </a:pPr>
            <a:r>
              <a:rPr lang="zh-CN" altLang="en-US" dirty="0"/>
              <a:t>浏览器拉取到</a:t>
            </a:r>
            <a:r>
              <a:rPr lang="en-US" altLang="zh-CN" dirty="0"/>
              <a:t>CSS</a:t>
            </a:r>
            <a:r>
              <a:rPr lang="zh-CN" altLang="en-US" dirty="0"/>
              <a:t>之后会进行解析，根据选择器的不同类型（比如</a:t>
            </a:r>
            <a:r>
              <a:rPr lang="en-US" altLang="zh-CN" dirty="0"/>
              <a:t>element</a:t>
            </a:r>
            <a:r>
              <a:rPr lang="zh-CN" altLang="en-US" dirty="0"/>
              <a:t>、</a:t>
            </a:r>
            <a:r>
              <a:rPr lang="en-US" altLang="zh-CN" dirty="0"/>
              <a:t>class</a:t>
            </a:r>
            <a:r>
              <a:rPr lang="zh-CN" altLang="en-US" dirty="0"/>
              <a:t>、</a:t>
            </a:r>
            <a:r>
              <a:rPr lang="en-US" altLang="zh-CN" dirty="0"/>
              <a:t>id</a:t>
            </a:r>
            <a:r>
              <a:rPr lang="zh-CN" altLang="en-US" dirty="0"/>
              <a:t>等等）把他们分到不同的“桶”中。浏览器基于它找到的不同的选择器，将不同的规则应用在对应的</a:t>
            </a:r>
            <a:r>
              <a:rPr lang="en-US" altLang="zh-CN" dirty="0"/>
              <a:t>DOM</a:t>
            </a:r>
            <a:r>
              <a:rPr lang="zh-CN" altLang="en-US" dirty="0"/>
              <a:t>的节点中，并添加节点依赖的样式（这个中间步骤称为渲染树）。</a:t>
            </a:r>
          </a:p>
          <a:p>
            <a:pPr marL="913765" lvl="1" indent="-457200">
              <a:buFont typeface="+mj-lt"/>
              <a:buAutoNum type="arabicPeriod"/>
            </a:pPr>
            <a:r>
              <a:rPr lang="zh-CN" altLang="en-US" dirty="0"/>
              <a:t>上述的规则应用于渲染树之后，渲染树会依照应该出现的结构进行布局。</a:t>
            </a:r>
          </a:p>
          <a:p>
            <a:pPr marL="913765" lvl="1" indent="-457200">
              <a:buFont typeface="+mj-lt"/>
              <a:buAutoNum type="arabicPeriod"/>
            </a:pPr>
            <a:r>
              <a:rPr lang="zh-CN" altLang="en-US" dirty="0"/>
              <a:t>网页展示在屏幕上（这一步被称为着色）</a:t>
            </a:r>
          </a:p>
        </p:txBody>
      </p:sp>
      <p:sp>
        <p:nvSpPr>
          <p:cNvPr id="4" name="文本占位符 3">
            <a:extLst>
              <a:ext uri="{FF2B5EF4-FFF2-40B4-BE49-F238E27FC236}">
                <a16:creationId xmlns:a16="http://schemas.microsoft.com/office/drawing/2014/main" id="{7D1358C9-B864-4716-8A95-59FAEED122A4}"/>
              </a:ext>
            </a:extLst>
          </p:cNvPr>
          <p:cNvSpPr>
            <a:spLocks noGrp="1"/>
          </p:cNvSpPr>
          <p:nvPr>
            <p:ph type="body" sz="quarter" idx="16"/>
          </p:nvPr>
        </p:nvSpPr>
        <p:spPr/>
        <p:txBody>
          <a:bodyPr/>
          <a:lstStyle/>
          <a:p>
            <a:r>
              <a:rPr lang="en-US" altLang="zh-CN" dirty="0"/>
              <a:t>1.CSS</a:t>
            </a:r>
            <a:r>
              <a:rPr lang="zh-CN" altLang="en-US" dirty="0"/>
              <a:t>简介</a:t>
            </a:r>
          </a:p>
          <a:p>
            <a:endParaRPr lang="zh-CN" altLang="en-US" dirty="0"/>
          </a:p>
        </p:txBody>
      </p:sp>
      <p:pic>
        <p:nvPicPr>
          <p:cNvPr id="8" name="图片 7">
            <a:extLst>
              <a:ext uri="{FF2B5EF4-FFF2-40B4-BE49-F238E27FC236}">
                <a16:creationId xmlns:a16="http://schemas.microsoft.com/office/drawing/2014/main" id="{F7408C0A-55BA-4430-9EC4-D54CCF0026A4}"/>
              </a:ext>
            </a:extLst>
          </p:cNvPr>
          <p:cNvPicPr>
            <a:picLocks noChangeAspect="1"/>
          </p:cNvPicPr>
          <p:nvPr/>
        </p:nvPicPr>
        <p:blipFill>
          <a:blip r:embed="rId2"/>
          <a:stretch>
            <a:fillRect/>
          </a:stretch>
        </p:blipFill>
        <p:spPr>
          <a:xfrm>
            <a:off x="1395795" y="1862285"/>
            <a:ext cx="8546965" cy="3309790"/>
          </a:xfrm>
          <a:prstGeom prst="rect">
            <a:avLst/>
          </a:prstGeom>
        </p:spPr>
      </p:pic>
    </p:spTree>
    <p:extLst>
      <p:ext uri="{BB962C8B-B14F-4D97-AF65-F5344CB8AC3E}">
        <p14:creationId xmlns:p14="http://schemas.microsoft.com/office/powerpoint/2010/main" val="3508174909"/>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DC4C0F-463B-431A-BA63-BAE826656638}"/>
              </a:ext>
            </a:extLst>
          </p:cNvPr>
          <p:cNvSpPr>
            <a:spLocks noGrp="1"/>
          </p:cNvSpPr>
          <p:nvPr>
            <p:ph type="sldNum" sz="quarter" idx="12"/>
          </p:nvPr>
        </p:nvSpPr>
        <p:spPr/>
        <p:txBody>
          <a:bodyPr/>
          <a:lstStyle/>
          <a:p>
            <a:fld id="{D12C7F20-4EEE-4847-AC76-B538472E8A39}" type="slidenum">
              <a:rPr lang="zh-CN" altLang="en-US" smtClean="0"/>
              <a:pPr/>
              <a:t>79</a:t>
            </a:fld>
            <a:endParaRPr lang="zh-CN" altLang="en-US"/>
          </a:p>
        </p:txBody>
      </p:sp>
      <p:sp>
        <p:nvSpPr>
          <p:cNvPr id="3" name="文本占位符 2">
            <a:extLst>
              <a:ext uri="{FF2B5EF4-FFF2-40B4-BE49-F238E27FC236}">
                <a16:creationId xmlns:a16="http://schemas.microsoft.com/office/drawing/2014/main" id="{61C4EAC3-D3EB-4144-B9D4-3B5D147BDA99}"/>
              </a:ext>
            </a:extLst>
          </p:cNvPr>
          <p:cNvSpPr>
            <a:spLocks noGrp="1"/>
          </p:cNvSpPr>
          <p:nvPr>
            <p:ph type="body" sz="quarter" idx="15"/>
          </p:nvPr>
        </p:nvSpPr>
        <p:spPr/>
        <p:txBody>
          <a:bodyPr/>
          <a:lstStyle/>
          <a:p>
            <a:r>
              <a:rPr lang="zh-CN" altLang="en-US" dirty="0"/>
              <a:t>网格</a:t>
            </a:r>
            <a:endParaRPr lang="en-US" altLang="zh-CN" dirty="0"/>
          </a:p>
          <a:p>
            <a:endParaRPr lang="zh-CN" altLang="en-US" dirty="0"/>
          </a:p>
        </p:txBody>
      </p:sp>
      <p:sp>
        <p:nvSpPr>
          <p:cNvPr id="4" name="文本占位符 3">
            <a:extLst>
              <a:ext uri="{FF2B5EF4-FFF2-40B4-BE49-F238E27FC236}">
                <a16:creationId xmlns:a16="http://schemas.microsoft.com/office/drawing/2014/main" id="{B67D02C8-A64F-46E8-BD5E-4891B54D51A3}"/>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pic>
        <p:nvPicPr>
          <p:cNvPr id="6" name="图片 5">
            <a:extLst>
              <a:ext uri="{FF2B5EF4-FFF2-40B4-BE49-F238E27FC236}">
                <a16:creationId xmlns:a16="http://schemas.microsoft.com/office/drawing/2014/main" id="{613B99FE-B536-4DF6-8D37-E640FF5B1A71}"/>
              </a:ext>
            </a:extLst>
          </p:cNvPr>
          <p:cNvPicPr>
            <a:picLocks noChangeAspect="1"/>
          </p:cNvPicPr>
          <p:nvPr/>
        </p:nvPicPr>
        <p:blipFill>
          <a:blip r:embed="rId3"/>
          <a:stretch>
            <a:fillRect/>
          </a:stretch>
        </p:blipFill>
        <p:spPr>
          <a:xfrm>
            <a:off x="706728" y="1571714"/>
            <a:ext cx="3542857" cy="1428571"/>
          </a:xfrm>
          <a:prstGeom prst="rect">
            <a:avLst/>
          </a:prstGeom>
        </p:spPr>
      </p:pic>
      <p:pic>
        <p:nvPicPr>
          <p:cNvPr id="8" name="图片 7">
            <a:extLst>
              <a:ext uri="{FF2B5EF4-FFF2-40B4-BE49-F238E27FC236}">
                <a16:creationId xmlns:a16="http://schemas.microsoft.com/office/drawing/2014/main" id="{7B225004-C720-4198-947D-F50565B7625E}"/>
              </a:ext>
            </a:extLst>
          </p:cNvPr>
          <p:cNvPicPr>
            <a:picLocks noChangeAspect="1"/>
          </p:cNvPicPr>
          <p:nvPr/>
        </p:nvPicPr>
        <p:blipFill>
          <a:blip r:embed="rId4"/>
          <a:stretch>
            <a:fillRect/>
          </a:stretch>
        </p:blipFill>
        <p:spPr>
          <a:xfrm>
            <a:off x="5624935" y="1571714"/>
            <a:ext cx="3466667" cy="1400000"/>
          </a:xfrm>
          <a:prstGeom prst="rect">
            <a:avLst/>
          </a:prstGeom>
        </p:spPr>
      </p:pic>
      <p:pic>
        <p:nvPicPr>
          <p:cNvPr id="10" name="图片 9">
            <a:extLst>
              <a:ext uri="{FF2B5EF4-FFF2-40B4-BE49-F238E27FC236}">
                <a16:creationId xmlns:a16="http://schemas.microsoft.com/office/drawing/2014/main" id="{D3D32715-A3B9-4032-8C2A-D38A52AD58E2}"/>
              </a:ext>
            </a:extLst>
          </p:cNvPr>
          <p:cNvPicPr>
            <a:picLocks noChangeAspect="1"/>
          </p:cNvPicPr>
          <p:nvPr/>
        </p:nvPicPr>
        <p:blipFill>
          <a:blip r:embed="rId5"/>
          <a:stretch>
            <a:fillRect/>
          </a:stretch>
        </p:blipFill>
        <p:spPr>
          <a:xfrm>
            <a:off x="706728" y="3429000"/>
            <a:ext cx="6332766" cy="1679896"/>
          </a:xfrm>
          <a:prstGeom prst="rect">
            <a:avLst/>
          </a:prstGeom>
        </p:spPr>
      </p:pic>
    </p:spTree>
    <p:extLst>
      <p:ext uri="{BB962C8B-B14F-4D97-AF65-F5344CB8AC3E}">
        <p14:creationId xmlns:p14="http://schemas.microsoft.com/office/powerpoint/2010/main" val="400490837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9A9C884-4B14-47EA-ACF6-09F5F999BBB4}"/>
              </a:ext>
            </a:extLst>
          </p:cNvPr>
          <p:cNvSpPr>
            <a:spLocks noGrp="1"/>
          </p:cNvSpPr>
          <p:nvPr>
            <p:ph type="sldNum" sz="quarter" idx="12"/>
          </p:nvPr>
        </p:nvSpPr>
        <p:spPr/>
        <p:txBody>
          <a:bodyPr/>
          <a:lstStyle/>
          <a:p>
            <a:fld id="{D12C7F20-4EEE-4847-AC76-B538472E8A39}" type="slidenum">
              <a:rPr lang="zh-CN" altLang="en-US" smtClean="0"/>
              <a:pPr/>
              <a:t>80</a:t>
            </a:fld>
            <a:endParaRPr lang="zh-CN" altLang="en-US"/>
          </a:p>
        </p:txBody>
      </p:sp>
      <p:sp>
        <p:nvSpPr>
          <p:cNvPr id="3" name="文本占位符 2">
            <a:extLst>
              <a:ext uri="{FF2B5EF4-FFF2-40B4-BE49-F238E27FC236}">
                <a16:creationId xmlns:a16="http://schemas.microsoft.com/office/drawing/2014/main" id="{1939A3D2-0332-4C34-B752-EAFF587F801B}"/>
              </a:ext>
            </a:extLst>
          </p:cNvPr>
          <p:cNvSpPr>
            <a:spLocks noGrp="1"/>
          </p:cNvSpPr>
          <p:nvPr>
            <p:ph type="body" sz="quarter" idx="15"/>
          </p:nvPr>
        </p:nvSpPr>
        <p:spPr/>
        <p:txBody>
          <a:bodyPr/>
          <a:lstStyle/>
          <a:p>
            <a:r>
              <a:rPr lang="zh-CN" altLang="en-US" dirty="0"/>
              <a:t>网格</a:t>
            </a:r>
          </a:p>
          <a:p>
            <a:pPr lvl="1"/>
            <a:r>
              <a:rPr lang="zh-CN" altLang="en-US" dirty="0"/>
              <a:t>基于线的元素放置</a:t>
            </a:r>
            <a:endParaRPr lang="en-US" altLang="zh-CN" dirty="0"/>
          </a:p>
          <a:p>
            <a:pPr lvl="2"/>
            <a:r>
              <a:rPr lang="zh-CN" altLang="en-US" dirty="0">
                <a:hlinkClick r:id="rId3" action="ppaction://hlinkfile"/>
              </a:rPr>
              <a:t>示例</a:t>
            </a:r>
            <a:endParaRPr lang="en-US" altLang="zh-CN" dirty="0"/>
          </a:p>
          <a:p>
            <a:pPr lvl="1"/>
            <a:r>
              <a:rPr lang="zh-CN" altLang="en-US" dirty="0"/>
              <a:t>使用</a:t>
            </a:r>
            <a:r>
              <a:rPr lang="en-US" altLang="zh-CN" dirty="0"/>
              <a:t>grid-template-areas</a:t>
            </a:r>
            <a:r>
              <a:rPr lang="zh-CN" altLang="en-US" dirty="0"/>
              <a:t>属性放置元素</a:t>
            </a:r>
            <a:endParaRPr lang="en-US" altLang="zh-CN" dirty="0"/>
          </a:p>
          <a:p>
            <a:pPr lvl="2"/>
            <a:r>
              <a:rPr lang="zh-CN" altLang="en-US" dirty="0">
                <a:hlinkClick r:id="rId4" action="ppaction://hlinkfile"/>
              </a:rPr>
              <a:t>示例</a:t>
            </a:r>
            <a:endParaRPr lang="zh-CN" altLang="en-US" dirty="0"/>
          </a:p>
        </p:txBody>
      </p:sp>
      <p:sp>
        <p:nvSpPr>
          <p:cNvPr id="4" name="文本占位符 3">
            <a:extLst>
              <a:ext uri="{FF2B5EF4-FFF2-40B4-BE49-F238E27FC236}">
                <a16:creationId xmlns:a16="http://schemas.microsoft.com/office/drawing/2014/main" id="{E5C4A88B-7884-46D7-B8CC-F86E6B4422D3}"/>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spTree>
    <p:extLst>
      <p:ext uri="{BB962C8B-B14F-4D97-AF65-F5344CB8AC3E}">
        <p14:creationId xmlns:p14="http://schemas.microsoft.com/office/powerpoint/2010/main" val="1411599103"/>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AEE72DD-6893-402A-A222-72C18B1A401B}"/>
              </a:ext>
            </a:extLst>
          </p:cNvPr>
          <p:cNvSpPr>
            <a:spLocks noGrp="1"/>
          </p:cNvSpPr>
          <p:nvPr>
            <p:ph type="sldNum" sz="quarter" idx="12"/>
          </p:nvPr>
        </p:nvSpPr>
        <p:spPr/>
        <p:txBody>
          <a:bodyPr/>
          <a:lstStyle/>
          <a:p>
            <a:fld id="{D12C7F20-4EEE-4847-AC76-B538472E8A39}" type="slidenum">
              <a:rPr lang="zh-CN" altLang="en-US" smtClean="0"/>
              <a:pPr/>
              <a:t>81</a:t>
            </a:fld>
            <a:endParaRPr lang="zh-CN" altLang="en-US"/>
          </a:p>
        </p:txBody>
      </p:sp>
      <p:sp>
        <p:nvSpPr>
          <p:cNvPr id="3" name="文本占位符 2">
            <a:extLst>
              <a:ext uri="{FF2B5EF4-FFF2-40B4-BE49-F238E27FC236}">
                <a16:creationId xmlns:a16="http://schemas.microsoft.com/office/drawing/2014/main" id="{F3217DBE-BF0C-437B-9EA4-3AA6EB231E9A}"/>
              </a:ext>
            </a:extLst>
          </p:cNvPr>
          <p:cNvSpPr>
            <a:spLocks noGrp="1"/>
          </p:cNvSpPr>
          <p:nvPr>
            <p:ph type="body" sz="quarter" idx="15"/>
          </p:nvPr>
        </p:nvSpPr>
        <p:spPr>
          <a:xfrm>
            <a:off x="159768" y="755438"/>
            <a:ext cx="11920072" cy="6102561"/>
          </a:xfrm>
        </p:spPr>
        <p:txBody>
          <a:bodyPr>
            <a:normAutofit/>
          </a:bodyPr>
          <a:lstStyle/>
          <a:p>
            <a:r>
              <a:rPr lang="zh-CN" altLang="en-US" dirty="0"/>
              <a:t>浮动</a:t>
            </a:r>
            <a:endParaRPr lang="en-US" altLang="zh-CN" dirty="0"/>
          </a:p>
          <a:p>
            <a:pPr lvl="1"/>
            <a:r>
              <a:rPr lang="zh-CN" altLang="en-US" dirty="0">
                <a:hlinkClick r:id="rId3" action="ppaction://hlinkfile"/>
              </a:rPr>
              <a:t>示例</a:t>
            </a:r>
            <a:endParaRPr lang="en-US" altLang="zh-CN" dirty="0"/>
          </a:p>
          <a:p>
            <a:pPr lvl="1"/>
            <a:r>
              <a:rPr lang="zh-CN" altLang="en-US" dirty="0"/>
              <a:t>使元素脱离文档流，按照指定方向发生移动，遇到</a:t>
            </a:r>
            <a:r>
              <a:rPr lang="zh-CN" altLang="en-US" dirty="0">
                <a:solidFill>
                  <a:srgbClr val="ED7D31"/>
                </a:solidFill>
              </a:rPr>
              <a:t>父级</a:t>
            </a:r>
            <a:r>
              <a:rPr lang="zh-CN" altLang="en-US" dirty="0"/>
              <a:t>边界或者</a:t>
            </a:r>
            <a:r>
              <a:rPr lang="zh-CN" altLang="en-US" dirty="0">
                <a:solidFill>
                  <a:srgbClr val="ED7D31"/>
                </a:solidFill>
              </a:rPr>
              <a:t>相邻</a:t>
            </a:r>
            <a:r>
              <a:rPr lang="zh-CN" altLang="en-US" dirty="0"/>
              <a:t>的浮动元素停了下来</a:t>
            </a:r>
            <a:endParaRPr lang="en-US" altLang="zh-CN" dirty="0"/>
          </a:p>
          <a:p>
            <a:pPr lvl="1"/>
            <a:r>
              <a:rPr lang="zh-CN" altLang="en-US" dirty="0"/>
              <a:t>提升层级</a:t>
            </a:r>
            <a:r>
              <a:rPr lang="zh-CN" altLang="en-US" dirty="0">
                <a:solidFill>
                  <a:srgbClr val="ED7D31"/>
                </a:solidFill>
              </a:rPr>
              <a:t>半层</a:t>
            </a:r>
            <a:endParaRPr lang="zh-CN" altLang="en-US" dirty="0"/>
          </a:p>
          <a:p>
            <a:pPr lvl="1"/>
            <a:r>
              <a:rPr lang="zh-CN" altLang="en-US" dirty="0"/>
              <a:t>方向：左、右</a:t>
            </a:r>
            <a:endParaRPr lang="en-US" altLang="zh-CN" dirty="0"/>
          </a:p>
          <a:p>
            <a:pPr lvl="1"/>
            <a:r>
              <a:rPr lang="zh-CN" altLang="en-US" dirty="0"/>
              <a:t>示例：</a:t>
            </a:r>
            <a:r>
              <a:rPr lang="zh-CN" altLang="en-US" dirty="0">
                <a:hlinkClick r:id="rId4" action="ppaction://hlinkfile"/>
              </a:rPr>
              <a:t>首字母下沉</a:t>
            </a:r>
            <a:endParaRPr lang="en-US" altLang="zh-CN" dirty="0"/>
          </a:p>
          <a:p>
            <a:pPr lvl="1"/>
            <a:r>
              <a:rPr lang="zh-CN" altLang="en-US" dirty="0"/>
              <a:t>多列浮动布局</a:t>
            </a:r>
            <a:endParaRPr lang="en-US" altLang="zh-CN" dirty="0"/>
          </a:p>
          <a:p>
            <a:pPr lvl="2"/>
            <a:r>
              <a:rPr lang="zh-CN" altLang="en-US" dirty="0"/>
              <a:t>示例：</a:t>
            </a:r>
            <a:r>
              <a:rPr lang="zh-CN" altLang="en-US" dirty="0">
                <a:hlinkClick r:id="rId5" action="ppaction://hlinkfile"/>
              </a:rPr>
              <a:t>两列布局</a:t>
            </a:r>
            <a:endParaRPr lang="en-US" altLang="zh-CN" dirty="0"/>
          </a:p>
          <a:p>
            <a:pPr lvl="1"/>
            <a:r>
              <a:rPr lang="zh-CN" altLang="en-US" dirty="0"/>
              <a:t>清除浮动</a:t>
            </a:r>
            <a:endParaRPr lang="en-US" altLang="zh-CN" dirty="0"/>
          </a:p>
          <a:p>
            <a:pPr lvl="2"/>
            <a:r>
              <a:rPr lang="zh-CN" altLang="en-US" dirty="0"/>
              <a:t>示例：</a:t>
            </a:r>
            <a:r>
              <a:rPr lang="zh-CN" altLang="en-US" dirty="0">
                <a:hlinkClick r:id="rId6" action="ppaction://hlinkfile"/>
              </a:rPr>
              <a:t>清除浮动</a:t>
            </a:r>
            <a:endParaRPr lang="en-US" altLang="zh-CN" dirty="0"/>
          </a:p>
          <a:p>
            <a:pPr lvl="1"/>
            <a:endParaRPr lang="zh-CN" altLang="en-US" dirty="0"/>
          </a:p>
        </p:txBody>
      </p:sp>
      <p:sp>
        <p:nvSpPr>
          <p:cNvPr id="4" name="文本占位符 3">
            <a:extLst>
              <a:ext uri="{FF2B5EF4-FFF2-40B4-BE49-F238E27FC236}">
                <a16:creationId xmlns:a16="http://schemas.microsoft.com/office/drawing/2014/main" id="{880FC8F5-3BF5-43BA-9D19-53246FA90553}"/>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spTree>
    <p:extLst>
      <p:ext uri="{BB962C8B-B14F-4D97-AF65-F5344CB8AC3E}">
        <p14:creationId xmlns:p14="http://schemas.microsoft.com/office/powerpoint/2010/main" val="215693369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1000"/>
                                        <p:tgtEl>
                                          <p:spTgt spid="3">
                                            <p:txEl>
                                              <p:pRg st="9" end="9"/>
                                            </p:txEl>
                                          </p:spTgt>
                                        </p:tgtEl>
                                      </p:cBhvr>
                                    </p:animEffect>
                                    <p:anim calcmode="lin" valueType="num">
                                      <p:cBhvr>
                                        <p:cTn id="6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21022E-54AC-4844-A27C-50E1DFDC760E}"/>
              </a:ext>
            </a:extLst>
          </p:cNvPr>
          <p:cNvSpPr>
            <a:spLocks noGrp="1"/>
          </p:cNvSpPr>
          <p:nvPr>
            <p:ph type="sldNum" sz="quarter" idx="12"/>
          </p:nvPr>
        </p:nvSpPr>
        <p:spPr/>
        <p:txBody>
          <a:bodyPr/>
          <a:lstStyle/>
          <a:p>
            <a:fld id="{D12C7F20-4EEE-4847-AC76-B538472E8A39}" type="slidenum">
              <a:rPr lang="zh-CN" altLang="en-US" smtClean="0"/>
              <a:pPr/>
              <a:t>82</a:t>
            </a:fld>
            <a:endParaRPr lang="zh-CN" altLang="en-US"/>
          </a:p>
        </p:txBody>
      </p:sp>
      <p:sp>
        <p:nvSpPr>
          <p:cNvPr id="3" name="文本占位符 2">
            <a:extLst>
              <a:ext uri="{FF2B5EF4-FFF2-40B4-BE49-F238E27FC236}">
                <a16:creationId xmlns:a16="http://schemas.microsoft.com/office/drawing/2014/main" id="{785F4BED-CECA-46B4-9352-07E4AD021365}"/>
              </a:ext>
            </a:extLst>
          </p:cNvPr>
          <p:cNvSpPr>
            <a:spLocks noGrp="1"/>
          </p:cNvSpPr>
          <p:nvPr>
            <p:ph type="body" sz="quarter" idx="15"/>
          </p:nvPr>
        </p:nvSpPr>
        <p:spPr/>
        <p:txBody>
          <a:bodyPr/>
          <a:lstStyle/>
          <a:p>
            <a:r>
              <a:rPr lang="zh-CN" altLang="en-US" dirty="0"/>
              <a:t>定位</a:t>
            </a:r>
            <a:endParaRPr lang="en-US" altLang="zh-CN" dirty="0"/>
          </a:p>
          <a:p>
            <a:pPr lvl="1"/>
            <a:r>
              <a:rPr lang="zh-CN" altLang="en-US" dirty="0"/>
              <a:t>从正常的文档流布局中取出元素，并使它们具有不同的行为</a:t>
            </a:r>
            <a:endParaRPr lang="en-US" altLang="zh-CN" dirty="0"/>
          </a:p>
          <a:p>
            <a:pPr lvl="1"/>
            <a:r>
              <a:rPr lang="zh-CN" altLang="en-US" dirty="0"/>
              <a:t>静态定位</a:t>
            </a:r>
            <a:r>
              <a:rPr lang="en-US" altLang="zh-CN" dirty="0"/>
              <a:t>(static)</a:t>
            </a:r>
          </a:p>
          <a:p>
            <a:pPr lvl="2"/>
            <a:r>
              <a:rPr lang="zh-CN" altLang="en-US" dirty="0"/>
              <a:t>将元素放入它在文档布局流中的正常位置</a:t>
            </a:r>
            <a:endParaRPr lang="en-US" altLang="zh-CN" dirty="0"/>
          </a:p>
          <a:p>
            <a:pPr lvl="1"/>
            <a:r>
              <a:rPr lang="zh-CN" altLang="en-US" dirty="0"/>
              <a:t>相对定位</a:t>
            </a:r>
            <a:r>
              <a:rPr lang="en-US" altLang="zh-CN" dirty="0"/>
              <a:t>(relative)</a:t>
            </a:r>
          </a:p>
          <a:p>
            <a:pPr lvl="2"/>
            <a:r>
              <a:rPr lang="zh-CN" altLang="en-US" dirty="0"/>
              <a:t>在正常的文档流中</a:t>
            </a:r>
            <a:endParaRPr lang="en-US" altLang="zh-CN" dirty="0"/>
          </a:p>
          <a:p>
            <a:pPr lvl="2"/>
            <a:r>
              <a:rPr lang="zh-CN" altLang="en-US" dirty="0"/>
              <a:t>如果没有定位偏移量，对元素本身没有任何影响</a:t>
            </a:r>
          </a:p>
          <a:p>
            <a:pPr lvl="2"/>
            <a:r>
              <a:rPr lang="zh-CN" altLang="en-US" dirty="0"/>
              <a:t>它原本所占的空间仍保留</a:t>
            </a:r>
            <a:endParaRPr lang="en-US" altLang="zh-CN" dirty="0"/>
          </a:p>
          <a:p>
            <a:pPr lvl="2"/>
            <a:r>
              <a:rPr lang="en-US" altLang="zh-CN" dirty="0"/>
              <a:t>top, bottom, left, </a:t>
            </a:r>
            <a:r>
              <a:rPr lang="zh-CN" altLang="en-US" dirty="0"/>
              <a:t>和 </a:t>
            </a:r>
            <a:r>
              <a:rPr lang="en-US" altLang="zh-CN" dirty="0"/>
              <a:t>right </a:t>
            </a:r>
            <a:r>
              <a:rPr lang="zh-CN" altLang="en-US" dirty="0"/>
              <a:t>来精确指定要将定位元素移动到的位置</a:t>
            </a:r>
            <a:endParaRPr lang="en-US" altLang="zh-CN" dirty="0"/>
          </a:p>
          <a:p>
            <a:pPr lvl="2"/>
            <a:r>
              <a:rPr lang="zh-CN" altLang="en-US" dirty="0">
                <a:hlinkClick r:id="rId3" action="ppaction://hlinkfile"/>
              </a:rPr>
              <a:t>示例</a:t>
            </a:r>
            <a:endParaRPr lang="en-US" altLang="zh-CN" dirty="0"/>
          </a:p>
          <a:p>
            <a:pPr lvl="1"/>
            <a:r>
              <a:rPr lang="zh-CN" altLang="en-US" dirty="0"/>
              <a:t>绝对定位</a:t>
            </a:r>
            <a:r>
              <a:rPr lang="en-US" altLang="zh-CN" dirty="0"/>
              <a:t>(absolute)</a:t>
            </a:r>
          </a:p>
          <a:p>
            <a:pPr lvl="2"/>
            <a:r>
              <a:rPr lang="zh-CN" altLang="en-US" dirty="0"/>
              <a:t>完全脱离文档流</a:t>
            </a:r>
            <a:endParaRPr lang="en-US" altLang="zh-CN" dirty="0"/>
          </a:p>
          <a:p>
            <a:pPr lvl="2"/>
            <a:r>
              <a:rPr lang="zh-CN" altLang="en-US" dirty="0"/>
              <a:t>如果有定位父级相对于定位父级发生偏移，没有定位父级相对于整个文档发生偏移</a:t>
            </a:r>
          </a:p>
          <a:p>
            <a:pPr lvl="2"/>
            <a:endParaRPr lang="en-US" altLang="zh-CN" dirty="0"/>
          </a:p>
        </p:txBody>
      </p:sp>
      <p:sp>
        <p:nvSpPr>
          <p:cNvPr id="4" name="文本占位符 3">
            <a:extLst>
              <a:ext uri="{FF2B5EF4-FFF2-40B4-BE49-F238E27FC236}">
                <a16:creationId xmlns:a16="http://schemas.microsoft.com/office/drawing/2014/main" id="{6256ECB6-F101-48B1-A8A3-A173E035E8EC}"/>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spTree>
    <p:extLst>
      <p:ext uri="{BB962C8B-B14F-4D97-AF65-F5344CB8AC3E}">
        <p14:creationId xmlns:p14="http://schemas.microsoft.com/office/powerpoint/2010/main" val="423736358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42" presetClass="entr" presetSubtype="0" fill="hold"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42" presetClass="entr" presetSubtype="0" fill="hold" nodeType="after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42" presetClass="entr" presetSubtype="0" fill="hold" nodeType="after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1000"/>
                                        <p:tgtEl>
                                          <p:spTgt spid="3">
                                            <p:txEl>
                                              <p:pRg st="8" end="8"/>
                                            </p:txEl>
                                          </p:spTgt>
                                        </p:tgtEl>
                                      </p:cBhvr>
                                    </p:animEffect>
                                    <p:anim calcmode="lin" valueType="num">
                                      <p:cBhvr>
                                        <p:cTn id="5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5" fill="hold">
                            <p:stCondLst>
                              <p:cond delay="5000"/>
                            </p:stCondLst>
                            <p:childTnLst>
                              <p:par>
                                <p:cTn id="56" presetID="42" presetClass="entr" presetSubtype="0" fill="hold" nodeType="after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fade">
                                      <p:cBhvr>
                                        <p:cTn id="65" dur="1000"/>
                                        <p:tgtEl>
                                          <p:spTgt spid="3">
                                            <p:txEl>
                                              <p:pRg st="10" end="10"/>
                                            </p:txEl>
                                          </p:spTgt>
                                        </p:tgtEl>
                                      </p:cBhvr>
                                    </p:animEffect>
                                    <p:anim calcmode="lin" valueType="num">
                                      <p:cBhvr>
                                        <p:cTn id="6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68" fill="hold">
                            <p:stCondLst>
                              <p:cond delay="1000"/>
                            </p:stCondLst>
                            <p:childTnLst>
                              <p:par>
                                <p:cTn id="69" presetID="42" presetClass="entr" presetSubtype="0" fill="hold" nodeType="after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Effect transition="in" filter="fade">
                                      <p:cBhvr>
                                        <p:cTn id="71" dur="1000"/>
                                        <p:tgtEl>
                                          <p:spTgt spid="3">
                                            <p:txEl>
                                              <p:pRg st="11" end="11"/>
                                            </p:txEl>
                                          </p:spTgt>
                                        </p:tgtEl>
                                      </p:cBhvr>
                                    </p:animEffect>
                                    <p:anim calcmode="lin" valueType="num">
                                      <p:cBhvr>
                                        <p:cTn id="7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par>
                          <p:cTn id="74" fill="hold">
                            <p:stCondLst>
                              <p:cond delay="2000"/>
                            </p:stCondLst>
                            <p:childTnLst>
                              <p:par>
                                <p:cTn id="75" presetID="42" presetClass="entr" presetSubtype="0" fill="hold" nodeType="after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Effect transition="in" filter="fade">
                                      <p:cBhvr>
                                        <p:cTn id="77" dur="1000"/>
                                        <p:tgtEl>
                                          <p:spTgt spid="3">
                                            <p:txEl>
                                              <p:pRg st="12" end="12"/>
                                            </p:txEl>
                                          </p:spTgt>
                                        </p:tgtEl>
                                      </p:cBhvr>
                                    </p:animEffect>
                                    <p:anim calcmode="lin" valueType="num">
                                      <p:cBhvr>
                                        <p:cTn id="78"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E4434D-1706-40D1-9545-776387BB3710}"/>
              </a:ext>
            </a:extLst>
          </p:cNvPr>
          <p:cNvSpPr>
            <a:spLocks noGrp="1"/>
          </p:cNvSpPr>
          <p:nvPr>
            <p:ph type="sldNum" sz="quarter" idx="12"/>
          </p:nvPr>
        </p:nvSpPr>
        <p:spPr/>
        <p:txBody>
          <a:bodyPr/>
          <a:lstStyle/>
          <a:p>
            <a:fld id="{D12C7F20-4EEE-4847-AC76-B538472E8A39}" type="slidenum">
              <a:rPr lang="zh-CN" altLang="en-US" smtClean="0"/>
              <a:pPr/>
              <a:t>83</a:t>
            </a:fld>
            <a:endParaRPr lang="zh-CN" altLang="en-US"/>
          </a:p>
        </p:txBody>
      </p:sp>
      <p:sp>
        <p:nvSpPr>
          <p:cNvPr id="3" name="文本占位符 2">
            <a:extLst>
              <a:ext uri="{FF2B5EF4-FFF2-40B4-BE49-F238E27FC236}">
                <a16:creationId xmlns:a16="http://schemas.microsoft.com/office/drawing/2014/main" id="{5B6AAB86-9D9A-4F49-AFFA-8A2E5CFEA9AF}"/>
              </a:ext>
            </a:extLst>
          </p:cNvPr>
          <p:cNvSpPr>
            <a:spLocks noGrp="1"/>
          </p:cNvSpPr>
          <p:nvPr>
            <p:ph type="body" sz="quarter" idx="15"/>
          </p:nvPr>
        </p:nvSpPr>
        <p:spPr/>
        <p:txBody>
          <a:bodyPr/>
          <a:lstStyle/>
          <a:p>
            <a:r>
              <a:rPr lang="zh-CN" altLang="en-US" dirty="0"/>
              <a:t>定位</a:t>
            </a:r>
            <a:endParaRPr lang="en-US" altLang="zh-CN" dirty="0"/>
          </a:p>
          <a:p>
            <a:pPr lvl="1"/>
            <a:r>
              <a:rPr lang="zh-CN" altLang="en-US" dirty="0"/>
              <a:t>固定定位（</a:t>
            </a:r>
            <a:r>
              <a:rPr lang="en-US" altLang="zh-CN" dirty="0"/>
              <a:t>fixed</a:t>
            </a:r>
            <a:r>
              <a:rPr lang="zh-CN" altLang="en-US" dirty="0"/>
              <a:t>）</a:t>
            </a:r>
            <a:endParaRPr lang="en-US" altLang="zh-CN" dirty="0"/>
          </a:p>
          <a:p>
            <a:pPr lvl="2"/>
            <a:r>
              <a:rPr lang="zh-CN" altLang="en-US" dirty="0"/>
              <a:t>绝对定位相对于其最近的定位祖先或者</a:t>
            </a:r>
            <a:r>
              <a:rPr lang="en-US" altLang="zh-CN" dirty="0"/>
              <a:t>&lt;html&gt;</a:t>
            </a:r>
          </a:p>
          <a:p>
            <a:pPr lvl="2"/>
            <a:r>
              <a:rPr lang="zh-CN" altLang="en-US" dirty="0"/>
              <a:t>固定定位相对于浏览器视口本身</a:t>
            </a:r>
            <a:endParaRPr lang="en-US" altLang="zh-CN" dirty="0"/>
          </a:p>
          <a:p>
            <a:pPr lvl="2"/>
            <a:r>
              <a:rPr lang="zh-CN" altLang="en-US" dirty="0">
                <a:hlinkClick r:id="rId3" action="ppaction://hlinkfile"/>
              </a:rPr>
              <a:t>示例</a:t>
            </a:r>
            <a:endParaRPr lang="en-US" altLang="zh-CN" dirty="0"/>
          </a:p>
          <a:p>
            <a:pPr lvl="1"/>
            <a:r>
              <a:rPr lang="zh-CN" altLang="en-US" dirty="0"/>
              <a:t>粘性：</a:t>
            </a:r>
            <a:r>
              <a:rPr lang="en-US" altLang="zh-CN" dirty="0"/>
              <a:t>Sticky</a:t>
            </a:r>
          </a:p>
          <a:p>
            <a:pPr lvl="2"/>
            <a:r>
              <a:rPr lang="zh-CN" altLang="en-US" dirty="0"/>
              <a:t>元素定位表现为在跨越特定阈值前为相对定位，之后为固定定位</a:t>
            </a:r>
            <a:endParaRPr lang="en-US" altLang="zh-CN" dirty="0"/>
          </a:p>
          <a:p>
            <a:pPr lvl="2"/>
            <a:r>
              <a:rPr lang="zh-CN" altLang="en-US" dirty="0">
                <a:hlinkClick r:id="rId4" action="ppaction://hlinkfile"/>
              </a:rPr>
              <a:t>示例</a:t>
            </a:r>
            <a:endParaRPr lang="en-US" altLang="zh-CN" dirty="0"/>
          </a:p>
          <a:p>
            <a:pPr lvl="2"/>
            <a:endParaRPr lang="zh-CN" altLang="en-US" dirty="0"/>
          </a:p>
        </p:txBody>
      </p:sp>
      <p:sp>
        <p:nvSpPr>
          <p:cNvPr id="4" name="文本占位符 3">
            <a:extLst>
              <a:ext uri="{FF2B5EF4-FFF2-40B4-BE49-F238E27FC236}">
                <a16:creationId xmlns:a16="http://schemas.microsoft.com/office/drawing/2014/main" id="{D0F76512-FC72-43F1-AEF7-8A936D14B271}"/>
              </a:ext>
            </a:extLst>
          </p:cNvPr>
          <p:cNvSpPr>
            <a:spLocks noGrp="1"/>
          </p:cNvSpPr>
          <p:nvPr>
            <p:ph type="body" sz="quarter" idx="16"/>
          </p:nvPr>
        </p:nvSpPr>
        <p:spPr/>
        <p:txBody>
          <a:bodyPr/>
          <a:lstStyle/>
          <a:p>
            <a:r>
              <a:rPr lang="en-US" altLang="zh-CN" dirty="0"/>
              <a:t>8.CSS</a:t>
            </a:r>
            <a:r>
              <a:rPr lang="zh-CN" altLang="en-US" dirty="0"/>
              <a:t>布局</a:t>
            </a:r>
          </a:p>
        </p:txBody>
      </p:sp>
    </p:spTree>
    <p:extLst>
      <p:ext uri="{BB962C8B-B14F-4D97-AF65-F5344CB8AC3E}">
        <p14:creationId xmlns:p14="http://schemas.microsoft.com/office/powerpoint/2010/main" val="89628095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3A94B4-1EC5-44F4-A398-8768B8762EE5}"/>
              </a:ext>
            </a:extLst>
          </p:cNvPr>
          <p:cNvSpPr>
            <a:spLocks noGrp="1"/>
          </p:cNvSpPr>
          <p:nvPr>
            <p:ph type="sldNum" sz="quarter" idx="12"/>
          </p:nvPr>
        </p:nvSpPr>
        <p:spPr/>
        <p:txBody>
          <a:bodyPr/>
          <a:lstStyle/>
          <a:p>
            <a:fld id="{D12C7F20-4EEE-4847-AC76-B538472E8A39}" type="slidenum">
              <a:rPr lang="zh-CN" altLang="en-US" smtClean="0"/>
              <a:pPr/>
              <a:t>84</a:t>
            </a:fld>
            <a:endParaRPr lang="zh-CN" altLang="en-US"/>
          </a:p>
        </p:txBody>
      </p:sp>
      <p:sp>
        <p:nvSpPr>
          <p:cNvPr id="3" name="文本占位符 2">
            <a:extLst>
              <a:ext uri="{FF2B5EF4-FFF2-40B4-BE49-F238E27FC236}">
                <a16:creationId xmlns:a16="http://schemas.microsoft.com/office/drawing/2014/main" id="{27C62D68-A80F-4B07-9B5D-BCC2875D1586}"/>
              </a:ext>
            </a:extLst>
          </p:cNvPr>
          <p:cNvSpPr>
            <a:spLocks noGrp="1"/>
          </p:cNvSpPr>
          <p:nvPr>
            <p:ph type="body" sz="quarter" idx="15"/>
          </p:nvPr>
        </p:nvSpPr>
        <p:spPr/>
        <p:txBody>
          <a:bodyPr/>
          <a:lstStyle/>
          <a:p>
            <a:r>
              <a:rPr lang="en-US" altLang="zh-CN" dirty="0"/>
              <a:t>z-index</a:t>
            </a:r>
          </a:p>
          <a:p>
            <a:pPr lvl="1"/>
            <a:r>
              <a:rPr lang="zh-CN" altLang="en-US" dirty="0"/>
              <a:t>元素位于</a:t>
            </a:r>
            <a:r>
              <a:rPr lang="en-US" altLang="zh-CN" dirty="0"/>
              <a:t>Z</a:t>
            </a:r>
            <a:r>
              <a:rPr lang="zh-CN" altLang="en-US" dirty="0"/>
              <a:t>轴上的位置</a:t>
            </a:r>
            <a:endParaRPr lang="en-US" altLang="zh-CN" dirty="0"/>
          </a:p>
          <a:p>
            <a:pPr lvl="1"/>
            <a:r>
              <a:rPr lang="zh-CN" altLang="en-US" dirty="0"/>
              <a:t>数值越大，越在前面</a:t>
            </a:r>
            <a:endParaRPr lang="en-US" altLang="zh-CN" dirty="0"/>
          </a:p>
          <a:p>
            <a:pPr lvl="1"/>
            <a:r>
              <a:rPr lang="zh-CN" altLang="en-US" dirty="0"/>
              <a:t>默认：</a:t>
            </a:r>
            <a:r>
              <a:rPr lang="en-US" altLang="zh-CN" dirty="0"/>
              <a:t>auto</a:t>
            </a:r>
            <a:r>
              <a:rPr lang="zh-CN" altLang="en-US" dirty="0"/>
              <a:t>（</a:t>
            </a:r>
            <a:r>
              <a:rPr lang="en-US" altLang="zh-CN" dirty="0"/>
              <a:t>0</a:t>
            </a:r>
            <a:r>
              <a:rPr lang="zh-CN" altLang="en-US" dirty="0"/>
              <a:t>）</a:t>
            </a:r>
            <a:endParaRPr lang="en-US" altLang="zh-CN" dirty="0"/>
          </a:p>
          <a:p>
            <a:pPr lvl="1"/>
            <a:r>
              <a:rPr lang="zh-CN" altLang="en-US" dirty="0">
                <a:hlinkClick r:id="rId3" action="ppaction://hlinkfile"/>
              </a:rPr>
              <a:t>示例</a:t>
            </a:r>
            <a:endParaRPr lang="en-US" altLang="zh-CN" dirty="0"/>
          </a:p>
          <a:p>
            <a:pPr lvl="1"/>
            <a:endParaRPr lang="zh-CN" altLang="en-US" dirty="0"/>
          </a:p>
        </p:txBody>
      </p:sp>
      <p:sp>
        <p:nvSpPr>
          <p:cNvPr id="4" name="文本占位符 3">
            <a:extLst>
              <a:ext uri="{FF2B5EF4-FFF2-40B4-BE49-F238E27FC236}">
                <a16:creationId xmlns:a16="http://schemas.microsoft.com/office/drawing/2014/main" id="{C41F1301-0CD8-454F-AB6C-17E3E4590BAD}"/>
              </a:ext>
            </a:extLst>
          </p:cNvPr>
          <p:cNvSpPr>
            <a:spLocks noGrp="1"/>
          </p:cNvSpPr>
          <p:nvPr>
            <p:ph type="body" sz="quarter" idx="16"/>
          </p:nvPr>
        </p:nvSpPr>
        <p:spPr/>
        <p:txBody>
          <a:bodyPr/>
          <a:lstStyle/>
          <a:p>
            <a:r>
              <a:rPr lang="en-US" altLang="zh-CN" dirty="0"/>
              <a:t>8.CSS</a:t>
            </a:r>
            <a:r>
              <a:rPr lang="zh-CN" altLang="en-US" dirty="0"/>
              <a:t>布局</a:t>
            </a:r>
          </a:p>
        </p:txBody>
      </p:sp>
    </p:spTree>
    <p:extLst>
      <p:ext uri="{BB962C8B-B14F-4D97-AF65-F5344CB8AC3E}">
        <p14:creationId xmlns:p14="http://schemas.microsoft.com/office/powerpoint/2010/main" val="110511630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F9B065-BF89-44FD-98B3-586912C6415C}"/>
              </a:ext>
            </a:extLst>
          </p:cNvPr>
          <p:cNvSpPr>
            <a:spLocks noGrp="1"/>
          </p:cNvSpPr>
          <p:nvPr>
            <p:ph type="sldNum" sz="quarter" idx="12"/>
          </p:nvPr>
        </p:nvSpPr>
        <p:spPr/>
        <p:txBody>
          <a:bodyPr/>
          <a:lstStyle/>
          <a:p>
            <a:fld id="{D12C7F20-4EEE-4847-AC76-B538472E8A39}" type="slidenum">
              <a:rPr lang="zh-CN" altLang="en-US" smtClean="0"/>
              <a:pPr/>
              <a:t>85</a:t>
            </a:fld>
            <a:endParaRPr lang="zh-CN" altLang="en-US"/>
          </a:p>
        </p:txBody>
      </p:sp>
      <p:sp>
        <p:nvSpPr>
          <p:cNvPr id="3" name="文本占位符 2">
            <a:extLst>
              <a:ext uri="{FF2B5EF4-FFF2-40B4-BE49-F238E27FC236}">
                <a16:creationId xmlns:a16="http://schemas.microsoft.com/office/drawing/2014/main" id="{C315AE1F-B4EC-49AB-9B87-A0A63DE4DAF3}"/>
              </a:ext>
            </a:extLst>
          </p:cNvPr>
          <p:cNvSpPr>
            <a:spLocks noGrp="1"/>
          </p:cNvSpPr>
          <p:nvPr>
            <p:ph type="body" sz="quarter" idx="15"/>
          </p:nvPr>
        </p:nvSpPr>
        <p:spPr/>
        <p:txBody>
          <a:bodyPr/>
          <a:lstStyle/>
          <a:p>
            <a:r>
              <a:rPr lang="zh-CN" altLang="en-US" dirty="0"/>
              <a:t>响应式设计</a:t>
            </a:r>
            <a:endParaRPr lang="en-US" altLang="zh-CN" dirty="0"/>
          </a:p>
          <a:p>
            <a:pPr lvl="1"/>
            <a:r>
              <a:rPr lang="zh-CN" altLang="en-US" dirty="0"/>
              <a:t>响应式网页设计（</a:t>
            </a:r>
            <a:r>
              <a:rPr lang="en-US" altLang="zh-CN" dirty="0"/>
              <a:t>responsive web design</a:t>
            </a:r>
            <a:r>
              <a:rPr lang="zh-CN" altLang="en-US" dirty="0"/>
              <a:t>，</a:t>
            </a:r>
            <a:r>
              <a:rPr lang="en-US" altLang="zh-CN" dirty="0"/>
              <a:t>RWD</a:t>
            </a:r>
            <a:r>
              <a:rPr lang="zh-CN" altLang="en-US" dirty="0"/>
              <a:t>）</a:t>
            </a:r>
            <a:endParaRPr lang="en-US" altLang="zh-CN" dirty="0"/>
          </a:p>
          <a:p>
            <a:pPr lvl="2"/>
            <a:r>
              <a:rPr lang="zh-CN" altLang="en-US" dirty="0"/>
              <a:t>允许</a:t>
            </a:r>
            <a:r>
              <a:rPr lang="en-US" altLang="zh-CN" dirty="0"/>
              <a:t>Web</a:t>
            </a:r>
            <a:r>
              <a:rPr lang="zh-CN" altLang="en-US" dirty="0"/>
              <a:t>页面适应不同屏幕宽度因素等，进行布局和外观的调整</a:t>
            </a:r>
            <a:r>
              <a:rPr lang="en-US" altLang="zh-CN" dirty="0"/>
              <a:t>	</a:t>
            </a:r>
          </a:p>
          <a:p>
            <a:pPr lvl="1"/>
            <a:r>
              <a:rPr lang="zh-CN" altLang="en-US" dirty="0"/>
              <a:t>媒体查询</a:t>
            </a:r>
            <a:endParaRPr lang="en-US" altLang="zh-CN" dirty="0"/>
          </a:p>
          <a:p>
            <a:pPr lvl="2"/>
            <a:r>
              <a:rPr lang="zh-CN" altLang="en-US" dirty="0"/>
              <a:t>针对不同的媒体类型定义不同的样式</a:t>
            </a:r>
          </a:p>
        </p:txBody>
      </p:sp>
      <p:sp>
        <p:nvSpPr>
          <p:cNvPr id="4" name="文本占位符 3">
            <a:extLst>
              <a:ext uri="{FF2B5EF4-FFF2-40B4-BE49-F238E27FC236}">
                <a16:creationId xmlns:a16="http://schemas.microsoft.com/office/drawing/2014/main" id="{14F97B20-561E-4A37-8C0A-6B4DBCC69F33}"/>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pic>
        <p:nvPicPr>
          <p:cNvPr id="7" name="图片 6" descr="图形用户界面&#10;&#10;描述已自动生成">
            <a:extLst>
              <a:ext uri="{FF2B5EF4-FFF2-40B4-BE49-F238E27FC236}">
                <a16:creationId xmlns:a16="http://schemas.microsoft.com/office/drawing/2014/main" id="{7F8759F0-7188-4EA6-851E-180A92E1E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27" y="3172960"/>
            <a:ext cx="6420746" cy="2210108"/>
          </a:xfrm>
          <a:prstGeom prst="rect">
            <a:avLst/>
          </a:prstGeom>
        </p:spPr>
      </p:pic>
      <p:pic>
        <p:nvPicPr>
          <p:cNvPr id="9" name="图片 8">
            <a:extLst>
              <a:ext uri="{FF2B5EF4-FFF2-40B4-BE49-F238E27FC236}">
                <a16:creationId xmlns:a16="http://schemas.microsoft.com/office/drawing/2014/main" id="{86770C2C-77B7-4E44-80E5-5135B4CB4F91}"/>
              </a:ext>
            </a:extLst>
          </p:cNvPr>
          <p:cNvPicPr>
            <a:picLocks noChangeAspect="1"/>
          </p:cNvPicPr>
          <p:nvPr/>
        </p:nvPicPr>
        <p:blipFill>
          <a:blip r:embed="rId4"/>
          <a:stretch>
            <a:fillRect/>
          </a:stretch>
        </p:blipFill>
        <p:spPr>
          <a:xfrm>
            <a:off x="7792963" y="3429000"/>
            <a:ext cx="3514286" cy="1352381"/>
          </a:xfrm>
          <a:prstGeom prst="rect">
            <a:avLst/>
          </a:prstGeom>
        </p:spPr>
      </p:pic>
    </p:spTree>
    <p:extLst>
      <p:ext uri="{BB962C8B-B14F-4D97-AF65-F5344CB8AC3E}">
        <p14:creationId xmlns:p14="http://schemas.microsoft.com/office/powerpoint/2010/main" val="51885896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09BDB2-5DE6-411D-ACF4-B4E847699B83}"/>
              </a:ext>
            </a:extLst>
          </p:cNvPr>
          <p:cNvSpPr>
            <a:spLocks noGrp="1"/>
          </p:cNvSpPr>
          <p:nvPr>
            <p:ph type="sldNum" sz="quarter" idx="12"/>
          </p:nvPr>
        </p:nvSpPr>
        <p:spPr/>
        <p:txBody>
          <a:bodyPr/>
          <a:lstStyle/>
          <a:p>
            <a:fld id="{D12C7F20-4EEE-4847-AC76-B538472E8A39}" type="slidenum">
              <a:rPr lang="zh-CN" altLang="en-US" smtClean="0"/>
              <a:pPr/>
              <a:t>86</a:t>
            </a:fld>
            <a:endParaRPr lang="zh-CN" altLang="en-US"/>
          </a:p>
        </p:txBody>
      </p:sp>
      <p:sp>
        <p:nvSpPr>
          <p:cNvPr id="3" name="文本占位符 2">
            <a:extLst>
              <a:ext uri="{FF2B5EF4-FFF2-40B4-BE49-F238E27FC236}">
                <a16:creationId xmlns:a16="http://schemas.microsoft.com/office/drawing/2014/main" id="{1FC6E2BE-20A9-423A-9FF0-FA9725206841}"/>
              </a:ext>
            </a:extLst>
          </p:cNvPr>
          <p:cNvSpPr>
            <a:spLocks noGrp="1"/>
          </p:cNvSpPr>
          <p:nvPr>
            <p:ph type="body" sz="quarter" idx="15"/>
          </p:nvPr>
        </p:nvSpPr>
        <p:spPr>
          <a:xfrm>
            <a:off x="159768" y="755439"/>
            <a:ext cx="11920072" cy="5923657"/>
          </a:xfrm>
        </p:spPr>
        <p:txBody>
          <a:bodyPr>
            <a:normAutofit lnSpcReduction="10000"/>
          </a:bodyPr>
          <a:lstStyle/>
          <a:p>
            <a:r>
              <a:rPr lang="zh-CN" altLang="en-US" dirty="0"/>
              <a:t>响应式设计</a:t>
            </a:r>
            <a:endParaRPr lang="en-US" altLang="zh-CN" dirty="0"/>
          </a:p>
          <a:p>
            <a:pPr lvl="1"/>
            <a:r>
              <a:rPr lang="zh-CN" altLang="en-US" dirty="0"/>
              <a:t>百分比布局</a:t>
            </a:r>
            <a:endParaRPr lang="en-US" altLang="zh-CN" dirty="0"/>
          </a:p>
          <a:p>
            <a:pPr lvl="1"/>
            <a:r>
              <a:rPr lang="en-US" altLang="zh-CN" dirty="0"/>
              <a:t>rem</a:t>
            </a:r>
            <a:r>
              <a:rPr lang="zh-CN" altLang="en-US" dirty="0"/>
              <a:t>布局</a:t>
            </a:r>
            <a:endParaRPr lang="en-US" altLang="zh-CN" dirty="0"/>
          </a:p>
          <a:p>
            <a:pPr lvl="2"/>
            <a:r>
              <a:rPr lang="en-US" altLang="zh-CN" dirty="0"/>
              <a:t>rem</a:t>
            </a:r>
            <a:r>
              <a:rPr lang="zh-CN" altLang="en-US" dirty="0"/>
              <a:t>单位都是相对于根元素</a:t>
            </a:r>
            <a:r>
              <a:rPr lang="en-US" altLang="zh-CN" dirty="0"/>
              <a:t>html</a:t>
            </a:r>
            <a:r>
              <a:rPr lang="zh-CN" altLang="en-US" dirty="0"/>
              <a:t>的</a:t>
            </a:r>
            <a:r>
              <a:rPr lang="en-US" altLang="zh-CN" dirty="0"/>
              <a:t>font-size</a:t>
            </a:r>
            <a:r>
              <a:rPr lang="zh-CN" altLang="en-US" dirty="0"/>
              <a:t>来决定大小</a:t>
            </a:r>
            <a:endParaRPr lang="en-US" altLang="zh-CN" dirty="0"/>
          </a:p>
          <a:p>
            <a:pPr lvl="2"/>
            <a:r>
              <a:rPr lang="zh-CN" altLang="en-US" dirty="0"/>
              <a:t>过</a:t>
            </a:r>
            <a:r>
              <a:rPr lang="en-US" altLang="zh-CN" dirty="0" err="1"/>
              <a:t>js</a:t>
            </a:r>
            <a:r>
              <a:rPr lang="zh-CN" altLang="en-US" dirty="0"/>
              <a:t>来动态控制根元素</a:t>
            </a:r>
            <a:r>
              <a:rPr lang="en-US" altLang="zh-CN" dirty="0"/>
              <a:t>font-size</a:t>
            </a:r>
            <a:r>
              <a:rPr lang="zh-CN" altLang="en-US" dirty="0"/>
              <a:t>的大小</a:t>
            </a:r>
            <a:endParaRPr lang="en-US" altLang="zh-CN" dirty="0"/>
          </a:p>
          <a:p>
            <a:pPr lvl="1"/>
            <a:r>
              <a:rPr lang="zh-CN" altLang="en-US" dirty="0"/>
              <a:t>视口单位</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endParaRPr lang="en-US" altLang="zh-CN" dirty="0"/>
          </a:p>
          <a:p>
            <a:pPr lvl="2"/>
            <a:r>
              <a:rPr lang="zh-CN" altLang="en-US" dirty="0"/>
              <a:t>那么 </a:t>
            </a:r>
            <a:r>
              <a:rPr lang="en-US" altLang="zh-CN" dirty="0"/>
              <a:t>1vw = 650 * 1% = 6.5px</a:t>
            </a:r>
            <a:r>
              <a:rPr lang="zh-CN" altLang="en-US" dirty="0"/>
              <a:t>（这是理论推算的出，如果浏览器不支持</a:t>
            </a:r>
            <a:r>
              <a:rPr lang="en-US" altLang="zh-CN" dirty="0"/>
              <a:t>0.5px</a:t>
            </a:r>
            <a:r>
              <a:rPr lang="zh-CN" altLang="en-US" dirty="0"/>
              <a:t>，那么实际渲染结果可能是</a:t>
            </a:r>
            <a:r>
              <a:rPr lang="en-US" altLang="zh-CN" dirty="0"/>
              <a:t>7px</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sp>
        <p:nvSpPr>
          <p:cNvPr id="4" name="文本占位符 3">
            <a:extLst>
              <a:ext uri="{FF2B5EF4-FFF2-40B4-BE49-F238E27FC236}">
                <a16:creationId xmlns:a16="http://schemas.microsoft.com/office/drawing/2014/main" id="{FD8C512C-B08A-4DF2-A51C-F63C34EC6EEE}"/>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pic>
        <p:nvPicPr>
          <p:cNvPr id="8" name="图片 7" descr="图示&#10;&#10;中度可信度描述已自动生成">
            <a:extLst>
              <a:ext uri="{FF2B5EF4-FFF2-40B4-BE49-F238E27FC236}">
                <a16:creationId xmlns:a16="http://schemas.microsoft.com/office/drawing/2014/main" id="{D8E15C26-3D27-4F63-9627-A0EFC9EA8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07" y="3140765"/>
            <a:ext cx="4483454" cy="2336745"/>
          </a:xfrm>
          <a:prstGeom prst="rect">
            <a:avLst/>
          </a:prstGeom>
        </p:spPr>
      </p:pic>
    </p:spTree>
    <p:extLst>
      <p:ext uri="{BB962C8B-B14F-4D97-AF65-F5344CB8AC3E}">
        <p14:creationId xmlns:p14="http://schemas.microsoft.com/office/powerpoint/2010/main" val="60779928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1000"/>
                                        <p:tgtEl>
                                          <p:spTgt spid="3">
                                            <p:txEl>
                                              <p:pRg st="13" end="13"/>
                                            </p:txEl>
                                          </p:spTgt>
                                        </p:tgtEl>
                                      </p:cBhvr>
                                    </p:animEffect>
                                    <p:anim calcmode="lin" valueType="num">
                                      <p:cBhvr>
                                        <p:cTn id="46"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BD40EE-C762-4D09-BBC2-65102596FC58}"/>
              </a:ext>
            </a:extLst>
          </p:cNvPr>
          <p:cNvSpPr>
            <a:spLocks noGrp="1"/>
          </p:cNvSpPr>
          <p:nvPr>
            <p:ph type="sldNum" sz="quarter" idx="12"/>
          </p:nvPr>
        </p:nvSpPr>
        <p:spPr/>
        <p:txBody>
          <a:bodyPr/>
          <a:lstStyle/>
          <a:p>
            <a:fld id="{D12C7F20-4EEE-4847-AC76-B538472E8A39}" type="slidenum">
              <a:rPr lang="zh-CN" altLang="en-US" smtClean="0"/>
              <a:pPr/>
              <a:t>87</a:t>
            </a:fld>
            <a:endParaRPr lang="zh-CN" altLang="en-US"/>
          </a:p>
        </p:txBody>
      </p:sp>
      <p:sp>
        <p:nvSpPr>
          <p:cNvPr id="3" name="文本占位符 2">
            <a:extLst>
              <a:ext uri="{FF2B5EF4-FFF2-40B4-BE49-F238E27FC236}">
                <a16:creationId xmlns:a16="http://schemas.microsoft.com/office/drawing/2014/main" id="{84EED80B-0CBD-4236-BAE7-DB667B7B8E1D}"/>
              </a:ext>
            </a:extLst>
          </p:cNvPr>
          <p:cNvSpPr>
            <a:spLocks noGrp="1"/>
          </p:cNvSpPr>
          <p:nvPr>
            <p:ph type="body" sz="quarter" idx="15"/>
          </p:nvPr>
        </p:nvSpPr>
        <p:spPr/>
        <p:txBody>
          <a:bodyPr/>
          <a:lstStyle/>
          <a:p>
            <a:r>
              <a:rPr lang="zh-CN" altLang="en-US" dirty="0"/>
              <a:t>响应式设计</a:t>
            </a:r>
            <a:endParaRPr lang="en-US" altLang="zh-CN" dirty="0"/>
          </a:p>
          <a:p>
            <a:pPr lvl="1"/>
            <a:r>
              <a:rPr lang="zh-CN" altLang="en-US" dirty="0"/>
              <a:t>响应式图像</a:t>
            </a:r>
            <a:endParaRPr lang="en-US" altLang="zh-CN" dirty="0"/>
          </a:p>
          <a:p>
            <a:pPr lvl="2"/>
            <a:r>
              <a:rPr lang="zh-CN" altLang="en-US" dirty="0"/>
              <a:t>大小自适应</a:t>
            </a:r>
            <a:endParaRPr lang="en-US" altLang="zh-CN" dirty="0"/>
          </a:p>
          <a:p>
            <a:pPr lvl="2"/>
            <a:r>
              <a:rPr lang="zh-CN" altLang="en-US" dirty="0"/>
              <a:t>使用</a:t>
            </a:r>
            <a:r>
              <a:rPr lang="en-US" altLang="zh-CN" dirty="0"/>
              <a:t>max-width</a:t>
            </a:r>
            <a:r>
              <a:rPr lang="zh-CN" altLang="en-US" dirty="0"/>
              <a:t>（图片自适应）</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zh-CN" altLang="en-US" dirty="0"/>
              <a:t>使用</a:t>
            </a:r>
            <a:r>
              <a:rPr lang="en-US" altLang="zh-CN" dirty="0" err="1"/>
              <a:t>srcset</a:t>
            </a:r>
            <a:endParaRPr lang="en-US" altLang="zh-CN" dirty="0"/>
          </a:p>
          <a:p>
            <a:pPr lvl="3"/>
            <a:endParaRPr lang="en-US" altLang="zh-CN" dirty="0"/>
          </a:p>
          <a:p>
            <a:pPr lvl="2"/>
            <a:endParaRPr lang="zh-CN" altLang="en-US" dirty="0"/>
          </a:p>
          <a:p>
            <a:endParaRPr lang="zh-CN" altLang="en-US" dirty="0"/>
          </a:p>
        </p:txBody>
      </p:sp>
      <p:sp>
        <p:nvSpPr>
          <p:cNvPr id="4" name="文本占位符 3">
            <a:extLst>
              <a:ext uri="{FF2B5EF4-FFF2-40B4-BE49-F238E27FC236}">
                <a16:creationId xmlns:a16="http://schemas.microsoft.com/office/drawing/2014/main" id="{E7064717-B898-4B5F-A90C-A2268A2165A7}"/>
              </a:ext>
            </a:extLst>
          </p:cNvPr>
          <p:cNvSpPr>
            <a:spLocks noGrp="1"/>
          </p:cNvSpPr>
          <p:nvPr>
            <p:ph type="body" sz="quarter" idx="16"/>
          </p:nvPr>
        </p:nvSpPr>
        <p:spPr/>
        <p:txBody>
          <a:bodyPr/>
          <a:lstStyle/>
          <a:p>
            <a:r>
              <a:rPr lang="en-US" altLang="zh-CN" dirty="0"/>
              <a:t>8.CSS</a:t>
            </a:r>
            <a:r>
              <a:rPr lang="zh-CN" altLang="en-US" dirty="0"/>
              <a:t>布局</a:t>
            </a:r>
          </a:p>
          <a:p>
            <a:endParaRPr lang="zh-CN" altLang="en-US" dirty="0"/>
          </a:p>
        </p:txBody>
      </p:sp>
      <p:pic>
        <p:nvPicPr>
          <p:cNvPr id="6" name="图片 5">
            <a:extLst>
              <a:ext uri="{FF2B5EF4-FFF2-40B4-BE49-F238E27FC236}">
                <a16:creationId xmlns:a16="http://schemas.microsoft.com/office/drawing/2014/main" id="{16339583-2C89-453D-A32A-A2E441495F23}"/>
              </a:ext>
            </a:extLst>
          </p:cNvPr>
          <p:cNvPicPr>
            <a:picLocks noChangeAspect="1"/>
          </p:cNvPicPr>
          <p:nvPr/>
        </p:nvPicPr>
        <p:blipFill>
          <a:blip r:embed="rId3"/>
          <a:stretch>
            <a:fillRect/>
          </a:stretch>
        </p:blipFill>
        <p:spPr>
          <a:xfrm>
            <a:off x="1659774" y="2633733"/>
            <a:ext cx="3177299" cy="1530763"/>
          </a:xfrm>
          <a:prstGeom prst="rect">
            <a:avLst/>
          </a:prstGeom>
        </p:spPr>
      </p:pic>
      <p:pic>
        <p:nvPicPr>
          <p:cNvPr id="8" name="图片 7">
            <a:extLst>
              <a:ext uri="{FF2B5EF4-FFF2-40B4-BE49-F238E27FC236}">
                <a16:creationId xmlns:a16="http://schemas.microsoft.com/office/drawing/2014/main" id="{61D7B54A-48A8-4FFA-BD05-88FF3CEED145}"/>
              </a:ext>
            </a:extLst>
          </p:cNvPr>
          <p:cNvPicPr>
            <a:picLocks noChangeAspect="1"/>
          </p:cNvPicPr>
          <p:nvPr/>
        </p:nvPicPr>
        <p:blipFill>
          <a:blip r:embed="rId4"/>
          <a:stretch>
            <a:fillRect/>
          </a:stretch>
        </p:blipFill>
        <p:spPr>
          <a:xfrm>
            <a:off x="1659774" y="4938330"/>
            <a:ext cx="9166222" cy="607705"/>
          </a:xfrm>
          <a:prstGeom prst="rect">
            <a:avLst/>
          </a:prstGeom>
        </p:spPr>
      </p:pic>
    </p:spTree>
    <p:extLst>
      <p:ext uri="{BB962C8B-B14F-4D97-AF65-F5344CB8AC3E}">
        <p14:creationId xmlns:p14="http://schemas.microsoft.com/office/powerpoint/2010/main" val="286648079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1000"/>
                                        <p:tgtEl>
                                          <p:spTgt spid="3">
                                            <p:txEl>
                                              <p:pRg st="9" end="9"/>
                                            </p:txEl>
                                          </p:spTgt>
                                        </p:tgtEl>
                                      </p:cBhvr>
                                    </p:animEffect>
                                    <p:anim calcmode="lin" valueType="num">
                                      <p:cBhvr>
                                        <p:cTn id="3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D06753-2C14-4173-9C87-7EA665C6AABB}"/>
              </a:ext>
            </a:extLst>
          </p:cNvPr>
          <p:cNvSpPr>
            <a:spLocks noGrp="1"/>
          </p:cNvSpPr>
          <p:nvPr>
            <p:ph type="sldNum" sz="quarter" idx="12"/>
          </p:nvPr>
        </p:nvSpPr>
        <p:spPr/>
        <p:txBody>
          <a:bodyPr/>
          <a:lstStyle/>
          <a:p>
            <a:fld id="{D12C7F20-4EEE-4847-AC76-B538472E8A39}" type="slidenum">
              <a:rPr lang="zh-CN" altLang="en-US" smtClean="0"/>
              <a:pPr/>
              <a:t>8</a:t>
            </a:fld>
            <a:endParaRPr lang="zh-CN" altLang="en-US"/>
          </a:p>
        </p:txBody>
      </p:sp>
      <p:sp>
        <p:nvSpPr>
          <p:cNvPr id="33" name="文本占位符 32">
            <a:extLst>
              <a:ext uri="{FF2B5EF4-FFF2-40B4-BE49-F238E27FC236}">
                <a16:creationId xmlns:a16="http://schemas.microsoft.com/office/drawing/2014/main" id="{5C4BDCB0-0DE0-4B27-B32B-8F8BE6FB5CC7}"/>
              </a:ext>
            </a:extLst>
          </p:cNvPr>
          <p:cNvSpPr>
            <a:spLocks noGrp="1"/>
          </p:cNvSpPr>
          <p:nvPr>
            <p:ph type="body" sz="quarter" idx="15"/>
          </p:nvPr>
        </p:nvSpPr>
        <p:spPr/>
        <p:txBody>
          <a:bodyPr>
            <a:normAutofit/>
          </a:bodyPr>
          <a:lstStyle/>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简介</a:t>
            </a:r>
          </a:p>
          <a:p>
            <a:pPr marL="514350" indent="-514350">
              <a:buFont typeface="+mj-lt"/>
              <a:buAutoNum type="arabicPeriod"/>
            </a:pPr>
            <a:r>
              <a:rPr lang="zh-CN" altLang="en-US" dirty="0"/>
              <a:t>层叠与继承</a:t>
            </a:r>
            <a:endParaRPr lang="en-US" altLang="zh-CN" dirty="0"/>
          </a:p>
          <a:p>
            <a:pPr marL="514350" indent="-514350">
              <a:buFont typeface="+mj-lt"/>
              <a:buAutoNum type="arabicPeriod"/>
            </a:pPr>
            <a:r>
              <a:rPr lang="zh-CN" altLang="en-US" dirty="0">
                <a:solidFill>
                  <a:schemeClr val="accent1">
                    <a:lumMod val="40000"/>
                    <a:lumOff val="60000"/>
                  </a:schemeClr>
                </a:solidFill>
              </a:rPr>
              <a:t>选择器</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盒模型</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背景与边框</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值与单位</a:t>
            </a:r>
            <a:endParaRPr lang="en-US" altLang="zh-CN" dirty="0">
              <a:solidFill>
                <a:schemeClr val="accent1">
                  <a:lumMod val="40000"/>
                  <a:lumOff val="60000"/>
                </a:schemeClr>
              </a:solidFill>
            </a:endParaRPr>
          </a:p>
          <a:p>
            <a:pPr marL="514350" indent="-514350">
              <a:buFont typeface="+mj-lt"/>
              <a:buAutoNum type="arabicPeriod"/>
            </a:pPr>
            <a:r>
              <a:rPr lang="zh-CN" altLang="en-US" dirty="0">
                <a:solidFill>
                  <a:schemeClr val="accent1">
                    <a:lumMod val="40000"/>
                    <a:lumOff val="60000"/>
                  </a:schemeClr>
                </a:solidFill>
              </a:rPr>
              <a:t>在</a:t>
            </a:r>
            <a:r>
              <a:rPr lang="en-US" altLang="zh-CN" dirty="0">
                <a:solidFill>
                  <a:schemeClr val="accent1">
                    <a:lumMod val="40000"/>
                    <a:lumOff val="60000"/>
                  </a:schemeClr>
                </a:solidFill>
              </a:rPr>
              <a:t>CSS</a:t>
            </a:r>
            <a:r>
              <a:rPr lang="zh-CN" altLang="en-US" dirty="0">
                <a:solidFill>
                  <a:schemeClr val="accent1">
                    <a:lumMod val="40000"/>
                    <a:lumOff val="60000"/>
                  </a:schemeClr>
                </a:solidFill>
              </a:rPr>
              <a:t>中调整大小</a:t>
            </a:r>
            <a:endParaRPr lang="en-US" altLang="zh-CN" dirty="0">
              <a:solidFill>
                <a:schemeClr val="accent1">
                  <a:lumMod val="40000"/>
                  <a:lumOff val="60000"/>
                </a:schemeClr>
              </a:solidFill>
            </a:endParaRPr>
          </a:p>
          <a:p>
            <a:pPr marL="514350" indent="-514350">
              <a:buFont typeface="+mj-lt"/>
              <a:buAutoNum type="arabicPeriod"/>
            </a:pPr>
            <a:r>
              <a:rPr lang="en-US" altLang="zh-CN" dirty="0">
                <a:solidFill>
                  <a:schemeClr val="accent1">
                    <a:lumMod val="40000"/>
                    <a:lumOff val="60000"/>
                  </a:schemeClr>
                </a:solidFill>
              </a:rPr>
              <a:t>CSS</a:t>
            </a:r>
            <a:r>
              <a:rPr lang="zh-CN" altLang="en-US" dirty="0">
                <a:solidFill>
                  <a:schemeClr val="accent1">
                    <a:lumMod val="40000"/>
                    <a:lumOff val="60000"/>
                  </a:schemeClr>
                </a:solidFill>
              </a:rPr>
              <a:t>布局</a:t>
            </a:r>
            <a:endParaRPr lang="en-US" altLang="zh-CN" dirty="0">
              <a:solidFill>
                <a:schemeClr val="accent1">
                  <a:lumMod val="40000"/>
                  <a:lumOff val="60000"/>
                </a:schemeClr>
              </a:solidFill>
            </a:endParaRPr>
          </a:p>
          <a:p>
            <a:pPr marL="514350" indent="-514350">
              <a:buFont typeface="+mj-lt"/>
              <a:buAutoNum type="arabicPeriod"/>
            </a:pPr>
            <a:endParaRPr lang="en-US" altLang="zh-CN" dirty="0"/>
          </a:p>
          <a:p>
            <a:pPr marL="514350" indent="-514350">
              <a:buFont typeface="+mj-lt"/>
              <a:buAutoNum type="arabicPeriod"/>
            </a:pPr>
            <a:endParaRPr lang="zh-CN" altLang="en-US" dirty="0">
              <a:solidFill>
                <a:schemeClr val="accent1">
                  <a:lumMod val="40000"/>
                  <a:lumOff val="60000"/>
                </a:schemeClr>
              </a:solidFill>
            </a:endParaRPr>
          </a:p>
          <a:p>
            <a:pPr marL="514350" indent="-514350">
              <a:buFont typeface="+mj-lt"/>
              <a:buAutoNum type="arabicPeriod"/>
            </a:pPr>
            <a:endParaRPr lang="en-US" altLang="zh-CN" dirty="0">
              <a:solidFill>
                <a:schemeClr val="accent1">
                  <a:lumMod val="40000"/>
                  <a:lumOff val="60000"/>
                </a:schemeClr>
              </a:solidFill>
            </a:endParaRPr>
          </a:p>
          <a:p>
            <a:pPr marL="514350" indent="-514350">
              <a:buFont typeface="+mj-lt"/>
              <a:buAutoNum type="arabicPeriod"/>
            </a:pPr>
            <a:endParaRPr lang="zh-CN" altLang="en-US" dirty="0">
              <a:solidFill>
                <a:schemeClr val="accent1">
                  <a:lumMod val="40000"/>
                  <a:lumOff val="60000"/>
                </a:schemeClr>
              </a:solidFill>
            </a:endParaRPr>
          </a:p>
        </p:txBody>
      </p:sp>
      <p:sp>
        <p:nvSpPr>
          <p:cNvPr id="34" name="文本占位符 33">
            <a:extLst>
              <a:ext uri="{FF2B5EF4-FFF2-40B4-BE49-F238E27FC236}">
                <a16:creationId xmlns:a16="http://schemas.microsoft.com/office/drawing/2014/main" id="{BFC89C37-CFAF-459C-BA15-0CC416BDDFB0}"/>
              </a:ext>
            </a:extLst>
          </p:cNvPr>
          <p:cNvSpPr>
            <a:spLocks noGrp="1"/>
          </p:cNvSpPr>
          <p:nvPr>
            <p:ph type="body" sz="quarter" idx="16"/>
          </p:nvPr>
        </p:nvSpPr>
        <p:spPr/>
        <p:txBody>
          <a:bodyPr/>
          <a:lstStyle/>
          <a:p>
            <a:r>
              <a:rPr lang="zh-CN" altLang="en-US" dirty="0"/>
              <a:t>目录</a:t>
            </a:r>
          </a:p>
        </p:txBody>
      </p:sp>
    </p:spTree>
    <p:extLst>
      <p:ext uri="{BB962C8B-B14F-4D97-AF65-F5344CB8AC3E}">
        <p14:creationId xmlns:p14="http://schemas.microsoft.com/office/powerpoint/2010/main" val="378952832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3603</TotalTime>
  <Words>6187</Words>
  <Application>Microsoft Office PowerPoint</Application>
  <PresentationFormat>宽屏</PresentationFormat>
  <Paragraphs>822</Paragraphs>
  <Slides>88</Slides>
  <Notes>61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88</vt:i4>
      </vt:variant>
    </vt:vector>
  </HeadingPairs>
  <TitlesOfParts>
    <vt:vector size="101" baseType="lpstr">
      <vt:lpstr>Helvetica Neue</vt:lpstr>
      <vt:lpstr>等线</vt:lpstr>
      <vt:lpstr>黑体</vt:lpstr>
      <vt:lpstr>微软雅黑</vt:lpstr>
      <vt:lpstr>Arial</vt:lpstr>
      <vt:lpstr>Arial</vt:lpstr>
      <vt:lpstr>Arial Black</vt:lpstr>
      <vt:lpstr>Calibri</vt:lpstr>
      <vt:lpstr>Calibri Light</vt:lpstr>
      <vt:lpstr>Tahoma</vt:lpstr>
      <vt:lpstr>Wingdings</vt:lpstr>
      <vt:lpstr>2_Office 主题​​</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yu sheng</cp:lastModifiedBy>
  <cp:revision>991</cp:revision>
  <dcterms:created xsi:type="dcterms:W3CDTF">2019-03-09T08:01:00Z</dcterms:created>
  <dcterms:modified xsi:type="dcterms:W3CDTF">2021-09-28T07:25:47Z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